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4922500" cy="9950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875"/>
    <a:srgbClr val="9A4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06" autoAdjust="0"/>
    <p:restoredTop sz="94660"/>
  </p:normalViewPr>
  <p:slideViewPr>
    <p:cSldViewPr snapToGrid="0">
      <p:cViewPr varScale="1">
        <p:scale>
          <a:sx n="44" d="100"/>
          <a:sy n="44" d="100"/>
        </p:scale>
        <p:origin x="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19188" y="1628465"/>
            <a:ext cx="12684125" cy="3464231"/>
          </a:xfrm>
        </p:spPr>
        <p:txBody>
          <a:bodyPr anchor="b"/>
          <a:lstStyle>
            <a:lvl1pPr algn="ctr">
              <a:defRPr sz="8705"/>
            </a:lvl1pPr>
          </a:lstStyle>
          <a:p>
            <a:r>
              <a:rPr lang="tr-TR" smtClean="0"/>
              <a:t>Asıl başlık stili için tıklatın</a:t>
            </a:r>
            <a:endParaRPr lang="en-US" dirty="0"/>
          </a:p>
        </p:txBody>
      </p:sp>
      <p:sp>
        <p:nvSpPr>
          <p:cNvPr id="3" name="Subtitle 2"/>
          <p:cNvSpPr>
            <a:spLocks noGrp="1"/>
          </p:cNvSpPr>
          <p:nvPr>
            <p:ph type="subTitle" idx="1"/>
          </p:nvPr>
        </p:nvSpPr>
        <p:spPr>
          <a:xfrm>
            <a:off x="1865313" y="5226290"/>
            <a:ext cx="11191875" cy="2402388"/>
          </a:xfrm>
        </p:spPr>
        <p:txBody>
          <a:bodyPr/>
          <a:lstStyle>
            <a:lvl1pPr marL="0" indent="0" algn="ctr">
              <a:buNone/>
              <a:defRPr sz="3482"/>
            </a:lvl1pPr>
            <a:lvl2pPr marL="663351" indent="0" algn="ctr">
              <a:buNone/>
              <a:defRPr sz="2902"/>
            </a:lvl2pPr>
            <a:lvl3pPr marL="1326703" indent="0" algn="ctr">
              <a:buNone/>
              <a:defRPr sz="2612"/>
            </a:lvl3pPr>
            <a:lvl4pPr marL="1990054" indent="0" algn="ctr">
              <a:buNone/>
              <a:defRPr sz="2321"/>
            </a:lvl4pPr>
            <a:lvl5pPr marL="2653406" indent="0" algn="ctr">
              <a:buNone/>
              <a:defRPr sz="2321"/>
            </a:lvl5pPr>
            <a:lvl6pPr marL="3316757" indent="0" algn="ctr">
              <a:buNone/>
              <a:defRPr sz="2321"/>
            </a:lvl6pPr>
            <a:lvl7pPr marL="3980109" indent="0" algn="ctr">
              <a:buNone/>
              <a:defRPr sz="2321"/>
            </a:lvl7pPr>
            <a:lvl8pPr marL="4643460" indent="0" algn="ctr">
              <a:buNone/>
              <a:defRPr sz="2321"/>
            </a:lvl8pPr>
            <a:lvl9pPr marL="5306812" indent="0" algn="ctr">
              <a:buNone/>
              <a:defRPr sz="2321"/>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84237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282376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8915" y="529770"/>
            <a:ext cx="3217664" cy="8432546"/>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5923" y="529770"/>
            <a:ext cx="9466461" cy="8432546"/>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126209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158117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18151" y="2480705"/>
            <a:ext cx="12870656" cy="4139110"/>
          </a:xfrm>
        </p:spPr>
        <p:txBody>
          <a:bodyPr anchor="b"/>
          <a:lstStyle>
            <a:lvl1pPr>
              <a:defRPr sz="8705"/>
            </a:lvl1pPr>
          </a:lstStyle>
          <a:p>
            <a:r>
              <a:rPr lang="tr-TR" smtClean="0"/>
              <a:t>Asıl başlık stili için tıklatın</a:t>
            </a:r>
            <a:endParaRPr lang="en-US" dirty="0"/>
          </a:p>
        </p:txBody>
      </p:sp>
      <p:sp>
        <p:nvSpPr>
          <p:cNvPr id="3" name="Text Placeholder 2"/>
          <p:cNvSpPr>
            <a:spLocks noGrp="1"/>
          </p:cNvSpPr>
          <p:nvPr>
            <p:ph type="body" idx="1"/>
          </p:nvPr>
        </p:nvSpPr>
        <p:spPr>
          <a:xfrm>
            <a:off x="1018151" y="6658973"/>
            <a:ext cx="12870656" cy="2176660"/>
          </a:xfrm>
        </p:spPr>
        <p:txBody>
          <a:bodyPr/>
          <a:lstStyle>
            <a:lvl1pPr marL="0" indent="0">
              <a:buNone/>
              <a:defRPr sz="3482">
                <a:solidFill>
                  <a:schemeClr val="tx1"/>
                </a:solidFill>
              </a:defRPr>
            </a:lvl1pPr>
            <a:lvl2pPr marL="663351" indent="0">
              <a:buNone/>
              <a:defRPr sz="2902">
                <a:solidFill>
                  <a:schemeClr val="tx1">
                    <a:tint val="75000"/>
                  </a:schemeClr>
                </a:solidFill>
              </a:defRPr>
            </a:lvl2pPr>
            <a:lvl3pPr marL="1326703" indent="0">
              <a:buNone/>
              <a:defRPr sz="2612">
                <a:solidFill>
                  <a:schemeClr val="tx1">
                    <a:tint val="75000"/>
                  </a:schemeClr>
                </a:solidFill>
              </a:defRPr>
            </a:lvl3pPr>
            <a:lvl4pPr marL="1990054" indent="0">
              <a:buNone/>
              <a:defRPr sz="2321">
                <a:solidFill>
                  <a:schemeClr val="tx1">
                    <a:tint val="75000"/>
                  </a:schemeClr>
                </a:solidFill>
              </a:defRPr>
            </a:lvl4pPr>
            <a:lvl5pPr marL="2653406" indent="0">
              <a:buNone/>
              <a:defRPr sz="2321">
                <a:solidFill>
                  <a:schemeClr val="tx1">
                    <a:tint val="75000"/>
                  </a:schemeClr>
                </a:solidFill>
              </a:defRPr>
            </a:lvl5pPr>
            <a:lvl6pPr marL="3316757" indent="0">
              <a:buNone/>
              <a:defRPr sz="2321">
                <a:solidFill>
                  <a:schemeClr val="tx1">
                    <a:tint val="75000"/>
                  </a:schemeClr>
                </a:solidFill>
              </a:defRPr>
            </a:lvl6pPr>
            <a:lvl7pPr marL="3980109" indent="0">
              <a:buNone/>
              <a:defRPr sz="2321">
                <a:solidFill>
                  <a:schemeClr val="tx1">
                    <a:tint val="75000"/>
                  </a:schemeClr>
                </a:solidFill>
              </a:defRPr>
            </a:lvl7pPr>
            <a:lvl8pPr marL="4643460" indent="0">
              <a:buNone/>
              <a:defRPr sz="2321">
                <a:solidFill>
                  <a:schemeClr val="tx1">
                    <a:tint val="75000"/>
                  </a:schemeClr>
                </a:solidFill>
              </a:defRPr>
            </a:lvl8pPr>
            <a:lvl9pPr marL="5306812" indent="0">
              <a:buNone/>
              <a:defRPr sz="2321">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91667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5922" y="2648847"/>
            <a:ext cx="6342063" cy="631346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554515" y="2648847"/>
            <a:ext cx="6342063" cy="631346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19524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7866" y="529771"/>
            <a:ext cx="12870656" cy="1923294"/>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7867" y="2439243"/>
            <a:ext cx="6312916" cy="1195435"/>
          </a:xfrm>
        </p:spPr>
        <p:txBody>
          <a:bodyPr anchor="b"/>
          <a:lstStyle>
            <a:lvl1pPr marL="0" indent="0">
              <a:buNone/>
              <a:defRPr sz="3482" b="1"/>
            </a:lvl1pPr>
            <a:lvl2pPr marL="663351" indent="0">
              <a:buNone/>
              <a:defRPr sz="2902" b="1"/>
            </a:lvl2pPr>
            <a:lvl3pPr marL="1326703" indent="0">
              <a:buNone/>
              <a:defRPr sz="2612" b="1"/>
            </a:lvl3pPr>
            <a:lvl4pPr marL="1990054" indent="0">
              <a:buNone/>
              <a:defRPr sz="2321" b="1"/>
            </a:lvl4pPr>
            <a:lvl5pPr marL="2653406" indent="0">
              <a:buNone/>
              <a:defRPr sz="2321" b="1"/>
            </a:lvl5pPr>
            <a:lvl6pPr marL="3316757" indent="0">
              <a:buNone/>
              <a:defRPr sz="2321" b="1"/>
            </a:lvl6pPr>
            <a:lvl7pPr marL="3980109" indent="0">
              <a:buNone/>
              <a:defRPr sz="2321" b="1"/>
            </a:lvl7pPr>
            <a:lvl8pPr marL="4643460" indent="0">
              <a:buNone/>
              <a:defRPr sz="2321" b="1"/>
            </a:lvl8pPr>
            <a:lvl9pPr marL="5306812" indent="0">
              <a:buNone/>
              <a:defRPr sz="2321" b="1"/>
            </a:lvl9pPr>
          </a:lstStyle>
          <a:p>
            <a:pPr lvl="0"/>
            <a:r>
              <a:rPr lang="tr-TR" smtClean="0"/>
              <a:t>Asıl metin stillerini düzenle</a:t>
            </a:r>
          </a:p>
        </p:txBody>
      </p:sp>
      <p:sp>
        <p:nvSpPr>
          <p:cNvPr id="4" name="Content Placeholder 3"/>
          <p:cNvSpPr>
            <a:spLocks noGrp="1"/>
          </p:cNvSpPr>
          <p:nvPr>
            <p:ph sz="half" idx="2"/>
          </p:nvPr>
        </p:nvSpPr>
        <p:spPr>
          <a:xfrm>
            <a:off x="1027867" y="3634678"/>
            <a:ext cx="6312916" cy="534606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54517" y="2439243"/>
            <a:ext cx="6344006" cy="1195435"/>
          </a:xfrm>
        </p:spPr>
        <p:txBody>
          <a:bodyPr anchor="b"/>
          <a:lstStyle>
            <a:lvl1pPr marL="0" indent="0">
              <a:buNone/>
              <a:defRPr sz="3482" b="1"/>
            </a:lvl1pPr>
            <a:lvl2pPr marL="663351" indent="0">
              <a:buNone/>
              <a:defRPr sz="2902" b="1"/>
            </a:lvl2pPr>
            <a:lvl3pPr marL="1326703" indent="0">
              <a:buNone/>
              <a:defRPr sz="2612" b="1"/>
            </a:lvl3pPr>
            <a:lvl4pPr marL="1990054" indent="0">
              <a:buNone/>
              <a:defRPr sz="2321" b="1"/>
            </a:lvl4pPr>
            <a:lvl5pPr marL="2653406" indent="0">
              <a:buNone/>
              <a:defRPr sz="2321" b="1"/>
            </a:lvl5pPr>
            <a:lvl6pPr marL="3316757" indent="0">
              <a:buNone/>
              <a:defRPr sz="2321" b="1"/>
            </a:lvl6pPr>
            <a:lvl7pPr marL="3980109" indent="0">
              <a:buNone/>
              <a:defRPr sz="2321" b="1"/>
            </a:lvl7pPr>
            <a:lvl8pPr marL="4643460" indent="0">
              <a:buNone/>
              <a:defRPr sz="2321" b="1"/>
            </a:lvl8pPr>
            <a:lvl9pPr marL="5306812" indent="0">
              <a:buNone/>
              <a:defRPr sz="2321" b="1"/>
            </a:lvl9pPr>
          </a:lstStyle>
          <a:p>
            <a:pPr lvl="0"/>
            <a:r>
              <a:rPr lang="tr-TR" smtClean="0"/>
              <a:t>Asıl metin stillerini düzenle</a:t>
            </a:r>
          </a:p>
        </p:txBody>
      </p:sp>
      <p:sp>
        <p:nvSpPr>
          <p:cNvPr id="6" name="Content Placeholder 5"/>
          <p:cNvSpPr>
            <a:spLocks noGrp="1"/>
          </p:cNvSpPr>
          <p:nvPr>
            <p:ph sz="quarter" idx="4"/>
          </p:nvPr>
        </p:nvSpPr>
        <p:spPr>
          <a:xfrm>
            <a:off x="7554517" y="3634678"/>
            <a:ext cx="6344006" cy="534606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287028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417438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148932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27865" y="663363"/>
            <a:ext cx="4812895" cy="2321772"/>
          </a:xfrm>
        </p:spPr>
        <p:txBody>
          <a:bodyPr anchor="b"/>
          <a:lstStyle>
            <a:lvl1pPr>
              <a:defRPr sz="4643"/>
            </a:lvl1pPr>
          </a:lstStyle>
          <a:p>
            <a:r>
              <a:rPr lang="tr-TR" smtClean="0"/>
              <a:t>Asıl başlık stili için tıklatın</a:t>
            </a:r>
            <a:endParaRPr lang="en-US" dirty="0"/>
          </a:p>
        </p:txBody>
      </p:sp>
      <p:sp>
        <p:nvSpPr>
          <p:cNvPr id="3" name="Content Placeholder 2"/>
          <p:cNvSpPr>
            <a:spLocks noGrp="1"/>
          </p:cNvSpPr>
          <p:nvPr>
            <p:ph idx="1"/>
          </p:nvPr>
        </p:nvSpPr>
        <p:spPr>
          <a:xfrm>
            <a:off x="6344006" y="1432683"/>
            <a:ext cx="7554516" cy="7071269"/>
          </a:xfrm>
        </p:spPr>
        <p:txBody>
          <a:bodyPr/>
          <a:lstStyle>
            <a:lvl1pPr>
              <a:defRPr sz="4643"/>
            </a:lvl1pPr>
            <a:lvl2pPr>
              <a:defRPr sz="4063"/>
            </a:lvl2pPr>
            <a:lvl3pPr>
              <a:defRPr sz="3482"/>
            </a:lvl3pPr>
            <a:lvl4pPr>
              <a:defRPr sz="2902"/>
            </a:lvl4pPr>
            <a:lvl5pPr>
              <a:defRPr sz="2902"/>
            </a:lvl5pPr>
            <a:lvl6pPr>
              <a:defRPr sz="2902"/>
            </a:lvl6pPr>
            <a:lvl7pPr>
              <a:defRPr sz="2902"/>
            </a:lvl7pPr>
            <a:lvl8pPr>
              <a:defRPr sz="2902"/>
            </a:lvl8pPr>
            <a:lvl9pPr>
              <a:defRPr sz="2902"/>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7865" y="2985135"/>
            <a:ext cx="4812895" cy="5530332"/>
          </a:xfrm>
        </p:spPr>
        <p:txBody>
          <a:bodyPr/>
          <a:lstStyle>
            <a:lvl1pPr marL="0" indent="0">
              <a:buNone/>
              <a:defRPr sz="2321"/>
            </a:lvl1pPr>
            <a:lvl2pPr marL="663351" indent="0">
              <a:buNone/>
              <a:defRPr sz="2031"/>
            </a:lvl2pPr>
            <a:lvl3pPr marL="1326703" indent="0">
              <a:buNone/>
              <a:defRPr sz="1741"/>
            </a:lvl3pPr>
            <a:lvl4pPr marL="1990054" indent="0">
              <a:buNone/>
              <a:defRPr sz="1451"/>
            </a:lvl4pPr>
            <a:lvl5pPr marL="2653406" indent="0">
              <a:buNone/>
              <a:defRPr sz="1451"/>
            </a:lvl5pPr>
            <a:lvl6pPr marL="3316757" indent="0">
              <a:buNone/>
              <a:defRPr sz="1451"/>
            </a:lvl6pPr>
            <a:lvl7pPr marL="3980109" indent="0">
              <a:buNone/>
              <a:defRPr sz="1451"/>
            </a:lvl7pPr>
            <a:lvl8pPr marL="4643460" indent="0">
              <a:buNone/>
              <a:defRPr sz="1451"/>
            </a:lvl8pPr>
            <a:lvl9pPr marL="5306812" indent="0">
              <a:buNone/>
              <a:defRPr sz="1451"/>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284193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27865" y="663363"/>
            <a:ext cx="4812895" cy="2321772"/>
          </a:xfrm>
        </p:spPr>
        <p:txBody>
          <a:bodyPr anchor="b"/>
          <a:lstStyle>
            <a:lvl1pPr>
              <a:defRPr sz="4643"/>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344006" y="1432683"/>
            <a:ext cx="7554516" cy="7071269"/>
          </a:xfrm>
        </p:spPr>
        <p:txBody>
          <a:bodyPr anchor="t"/>
          <a:lstStyle>
            <a:lvl1pPr marL="0" indent="0">
              <a:buNone/>
              <a:defRPr sz="4643"/>
            </a:lvl1pPr>
            <a:lvl2pPr marL="663351" indent="0">
              <a:buNone/>
              <a:defRPr sz="4063"/>
            </a:lvl2pPr>
            <a:lvl3pPr marL="1326703" indent="0">
              <a:buNone/>
              <a:defRPr sz="3482"/>
            </a:lvl3pPr>
            <a:lvl4pPr marL="1990054" indent="0">
              <a:buNone/>
              <a:defRPr sz="2902"/>
            </a:lvl4pPr>
            <a:lvl5pPr marL="2653406" indent="0">
              <a:buNone/>
              <a:defRPr sz="2902"/>
            </a:lvl5pPr>
            <a:lvl6pPr marL="3316757" indent="0">
              <a:buNone/>
              <a:defRPr sz="2902"/>
            </a:lvl6pPr>
            <a:lvl7pPr marL="3980109" indent="0">
              <a:buNone/>
              <a:defRPr sz="2902"/>
            </a:lvl7pPr>
            <a:lvl8pPr marL="4643460" indent="0">
              <a:buNone/>
              <a:defRPr sz="2902"/>
            </a:lvl8pPr>
            <a:lvl9pPr marL="5306812" indent="0">
              <a:buNone/>
              <a:defRPr sz="2902"/>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027865" y="2985135"/>
            <a:ext cx="4812895" cy="5530332"/>
          </a:xfrm>
        </p:spPr>
        <p:txBody>
          <a:bodyPr/>
          <a:lstStyle>
            <a:lvl1pPr marL="0" indent="0">
              <a:buNone/>
              <a:defRPr sz="2321"/>
            </a:lvl1pPr>
            <a:lvl2pPr marL="663351" indent="0">
              <a:buNone/>
              <a:defRPr sz="2031"/>
            </a:lvl2pPr>
            <a:lvl3pPr marL="1326703" indent="0">
              <a:buNone/>
              <a:defRPr sz="1741"/>
            </a:lvl3pPr>
            <a:lvl4pPr marL="1990054" indent="0">
              <a:buNone/>
              <a:defRPr sz="1451"/>
            </a:lvl4pPr>
            <a:lvl5pPr marL="2653406" indent="0">
              <a:buNone/>
              <a:defRPr sz="1451"/>
            </a:lvl5pPr>
            <a:lvl6pPr marL="3316757" indent="0">
              <a:buNone/>
              <a:defRPr sz="1451"/>
            </a:lvl6pPr>
            <a:lvl7pPr marL="3980109" indent="0">
              <a:buNone/>
              <a:defRPr sz="1451"/>
            </a:lvl7pPr>
            <a:lvl8pPr marL="4643460" indent="0">
              <a:buNone/>
              <a:defRPr sz="1451"/>
            </a:lvl8pPr>
            <a:lvl9pPr marL="5306812" indent="0">
              <a:buNone/>
              <a:defRPr sz="1451"/>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EF3BB15-DE15-44B5-80FB-F600D8122097}" type="datetimeFigureOut">
              <a:rPr lang="tr-TR" smtClean="0"/>
              <a:t>06.04.2021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B22FC2B-2405-402C-A24F-E8F9C10CB8DB}" type="slidenum">
              <a:rPr lang="tr-TR" smtClean="0"/>
              <a:t>‹#›</a:t>
            </a:fld>
            <a:endParaRPr lang="tr-TR" dirty="0"/>
          </a:p>
        </p:txBody>
      </p:sp>
    </p:spTree>
    <p:extLst>
      <p:ext uri="{BB962C8B-B14F-4D97-AF65-F5344CB8AC3E}">
        <p14:creationId xmlns:p14="http://schemas.microsoft.com/office/powerpoint/2010/main" val="287644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922" y="529771"/>
            <a:ext cx="12870656" cy="192329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5922" y="2648847"/>
            <a:ext cx="12870656" cy="6313469"/>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5922" y="9222595"/>
            <a:ext cx="3357563" cy="529769"/>
          </a:xfrm>
          <a:prstGeom prst="rect">
            <a:avLst/>
          </a:prstGeom>
        </p:spPr>
        <p:txBody>
          <a:bodyPr vert="horz" lIns="91440" tIns="45720" rIns="91440" bIns="45720" rtlCol="0" anchor="ctr"/>
          <a:lstStyle>
            <a:lvl1pPr algn="l">
              <a:defRPr sz="1741">
                <a:solidFill>
                  <a:schemeClr val="tx1">
                    <a:tint val="75000"/>
                  </a:schemeClr>
                </a:solidFill>
              </a:defRPr>
            </a:lvl1pPr>
          </a:lstStyle>
          <a:p>
            <a:fld id="{1EF3BB15-DE15-44B5-80FB-F600D8122097}" type="datetimeFigureOut">
              <a:rPr lang="tr-TR" smtClean="0"/>
              <a:t>06.04.2021</a:t>
            </a:fld>
            <a:endParaRPr lang="tr-TR" dirty="0"/>
          </a:p>
        </p:txBody>
      </p:sp>
      <p:sp>
        <p:nvSpPr>
          <p:cNvPr id="5" name="Footer Placeholder 4"/>
          <p:cNvSpPr>
            <a:spLocks noGrp="1"/>
          </p:cNvSpPr>
          <p:nvPr>
            <p:ph type="ftr" sz="quarter" idx="3"/>
          </p:nvPr>
        </p:nvSpPr>
        <p:spPr>
          <a:xfrm>
            <a:off x="4943078" y="9222595"/>
            <a:ext cx="5036344" cy="529769"/>
          </a:xfrm>
          <a:prstGeom prst="rect">
            <a:avLst/>
          </a:prstGeom>
        </p:spPr>
        <p:txBody>
          <a:bodyPr vert="horz" lIns="91440" tIns="45720" rIns="91440" bIns="45720" rtlCol="0" anchor="ctr"/>
          <a:lstStyle>
            <a:lvl1pPr algn="ctr">
              <a:defRPr sz="1741">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10539015" y="9222595"/>
            <a:ext cx="3357563" cy="529769"/>
          </a:xfrm>
          <a:prstGeom prst="rect">
            <a:avLst/>
          </a:prstGeom>
        </p:spPr>
        <p:txBody>
          <a:bodyPr vert="horz" lIns="91440" tIns="45720" rIns="91440" bIns="45720" rtlCol="0" anchor="ctr"/>
          <a:lstStyle>
            <a:lvl1pPr algn="r">
              <a:defRPr sz="1741">
                <a:solidFill>
                  <a:schemeClr val="tx1">
                    <a:tint val="75000"/>
                  </a:schemeClr>
                </a:solidFill>
              </a:defRPr>
            </a:lvl1pPr>
          </a:lstStyle>
          <a:p>
            <a:fld id="{2B22FC2B-2405-402C-A24F-E8F9C10CB8DB}" type="slidenum">
              <a:rPr lang="tr-TR" smtClean="0"/>
              <a:t>‹#›</a:t>
            </a:fld>
            <a:endParaRPr lang="tr-TR" dirty="0"/>
          </a:p>
        </p:txBody>
      </p:sp>
    </p:spTree>
    <p:extLst>
      <p:ext uri="{BB962C8B-B14F-4D97-AF65-F5344CB8AC3E}">
        <p14:creationId xmlns:p14="http://schemas.microsoft.com/office/powerpoint/2010/main" val="1850837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26703" rtl="0" eaLnBrk="1" latinLnBrk="0" hangingPunct="1">
        <a:lnSpc>
          <a:spcPct val="90000"/>
        </a:lnSpc>
        <a:spcBef>
          <a:spcPct val="0"/>
        </a:spcBef>
        <a:buNone/>
        <a:defRPr sz="6384" kern="1200">
          <a:solidFill>
            <a:schemeClr val="tx1"/>
          </a:solidFill>
          <a:latin typeface="+mj-lt"/>
          <a:ea typeface="+mj-ea"/>
          <a:cs typeface="+mj-cs"/>
        </a:defRPr>
      </a:lvl1pPr>
    </p:titleStyle>
    <p:bodyStyle>
      <a:lvl1pPr marL="331676" indent="-331676" algn="l" defTabSz="1326703" rtl="0" eaLnBrk="1" latinLnBrk="0" hangingPunct="1">
        <a:lnSpc>
          <a:spcPct val="90000"/>
        </a:lnSpc>
        <a:spcBef>
          <a:spcPts val="1451"/>
        </a:spcBef>
        <a:buFont typeface="Arial" panose="020B0604020202020204" pitchFamily="34" charset="0"/>
        <a:buChar char="•"/>
        <a:defRPr sz="4063" kern="1200">
          <a:solidFill>
            <a:schemeClr val="tx1"/>
          </a:solidFill>
          <a:latin typeface="+mn-lt"/>
          <a:ea typeface="+mn-ea"/>
          <a:cs typeface="+mn-cs"/>
        </a:defRPr>
      </a:lvl1pPr>
      <a:lvl2pPr marL="995027" indent="-331676" algn="l" defTabSz="1326703" rtl="0" eaLnBrk="1" latinLnBrk="0" hangingPunct="1">
        <a:lnSpc>
          <a:spcPct val="90000"/>
        </a:lnSpc>
        <a:spcBef>
          <a:spcPts val="725"/>
        </a:spcBef>
        <a:buFont typeface="Arial" panose="020B0604020202020204" pitchFamily="34" charset="0"/>
        <a:buChar char="•"/>
        <a:defRPr sz="3482" kern="1200">
          <a:solidFill>
            <a:schemeClr val="tx1"/>
          </a:solidFill>
          <a:latin typeface="+mn-lt"/>
          <a:ea typeface="+mn-ea"/>
          <a:cs typeface="+mn-cs"/>
        </a:defRPr>
      </a:lvl2pPr>
      <a:lvl3pPr marL="1658379" indent="-331676" algn="l" defTabSz="1326703" rtl="0" eaLnBrk="1" latinLnBrk="0" hangingPunct="1">
        <a:lnSpc>
          <a:spcPct val="90000"/>
        </a:lnSpc>
        <a:spcBef>
          <a:spcPts val="725"/>
        </a:spcBef>
        <a:buFont typeface="Arial" panose="020B0604020202020204" pitchFamily="34" charset="0"/>
        <a:buChar char="•"/>
        <a:defRPr sz="2902" kern="1200">
          <a:solidFill>
            <a:schemeClr val="tx1"/>
          </a:solidFill>
          <a:latin typeface="+mn-lt"/>
          <a:ea typeface="+mn-ea"/>
          <a:cs typeface="+mn-cs"/>
        </a:defRPr>
      </a:lvl3pPr>
      <a:lvl4pPr marL="2321730"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4pPr>
      <a:lvl5pPr marL="2985082"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5pPr>
      <a:lvl6pPr marL="3648433"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6pPr>
      <a:lvl7pPr marL="4311785"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7pPr>
      <a:lvl8pPr marL="4975136"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8pPr>
      <a:lvl9pPr marL="5638488" indent="-331676" algn="l" defTabSz="1326703" rtl="0" eaLnBrk="1" latinLnBrk="0" hangingPunct="1">
        <a:lnSpc>
          <a:spcPct val="90000"/>
        </a:lnSpc>
        <a:spcBef>
          <a:spcPts val="725"/>
        </a:spcBef>
        <a:buFont typeface="Arial" panose="020B0604020202020204" pitchFamily="34" charset="0"/>
        <a:buChar char="•"/>
        <a:defRPr sz="2612" kern="1200">
          <a:solidFill>
            <a:schemeClr val="tx1"/>
          </a:solidFill>
          <a:latin typeface="+mn-lt"/>
          <a:ea typeface="+mn-ea"/>
          <a:cs typeface="+mn-cs"/>
        </a:defRPr>
      </a:lvl9pPr>
    </p:bodyStyle>
    <p:otherStyle>
      <a:defPPr>
        <a:defRPr lang="en-US"/>
      </a:defPPr>
      <a:lvl1pPr marL="0" algn="l" defTabSz="1326703" rtl="0" eaLnBrk="1" latinLnBrk="0" hangingPunct="1">
        <a:defRPr sz="2612" kern="1200">
          <a:solidFill>
            <a:schemeClr val="tx1"/>
          </a:solidFill>
          <a:latin typeface="+mn-lt"/>
          <a:ea typeface="+mn-ea"/>
          <a:cs typeface="+mn-cs"/>
        </a:defRPr>
      </a:lvl1pPr>
      <a:lvl2pPr marL="663351" algn="l" defTabSz="1326703" rtl="0" eaLnBrk="1" latinLnBrk="0" hangingPunct="1">
        <a:defRPr sz="2612" kern="1200">
          <a:solidFill>
            <a:schemeClr val="tx1"/>
          </a:solidFill>
          <a:latin typeface="+mn-lt"/>
          <a:ea typeface="+mn-ea"/>
          <a:cs typeface="+mn-cs"/>
        </a:defRPr>
      </a:lvl2pPr>
      <a:lvl3pPr marL="1326703" algn="l" defTabSz="1326703" rtl="0" eaLnBrk="1" latinLnBrk="0" hangingPunct="1">
        <a:defRPr sz="2612" kern="1200">
          <a:solidFill>
            <a:schemeClr val="tx1"/>
          </a:solidFill>
          <a:latin typeface="+mn-lt"/>
          <a:ea typeface="+mn-ea"/>
          <a:cs typeface="+mn-cs"/>
        </a:defRPr>
      </a:lvl3pPr>
      <a:lvl4pPr marL="1990054" algn="l" defTabSz="1326703" rtl="0" eaLnBrk="1" latinLnBrk="0" hangingPunct="1">
        <a:defRPr sz="2612" kern="1200">
          <a:solidFill>
            <a:schemeClr val="tx1"/>
          </a:solidFill>
          <a:latin typeface="+mn-lt"/>
          <a:ea typeface="+mn-ea"/>
          <a:cs typeface="+mn-cs"/>
        </a:defRPr>
      </a:lvl4pPr>
      <a:lvl5pPr marL="2653406" algn="l" defTabSz="1326703" rtl="0" eaLnBrk="1" latinLnBrk="0" hangingPunct="1">
        <a:defRPr sz="2612" kern="1200">
          <a:solidFill>
            <a:schemeClr val="tx1"/>
          </a:solidFill>
          <a:latin typeface="+mn-lt"/>
          <a:ea typeface="+mn-ea"/>
          <a:cs typeface="+mn-cs"/>
        </a:defRPr>
      </a:lvl5pPr>
      <a:lvl6pPr marL="3316757" algn="l" defTabSz="1326703" rtl="0" eaLnBrk="1" latinLnBrk="0" hangingPunct="1">
        <a:defRPr sz="2612" kern="1200">
          <a:solidFill>
            <a:schemeClr val="tx1"/>
          </a:solidFill>
          <a:latin typeface="+mn-lt"/>
          <a:ea typeface="+mn-ea"/>
          <a:cs typeface="+mn-cs"/>
        </a:defRPr>
      </a:lvl6pPr>
      <a:lvl7pPr marL="3980109" algn="l" defTabSz="1326703" rtl="0" eaLnBrk="1" latinLnBrk="0" hangingPunct="1">
        <a:defRPr sz="2612" kern="1200">
          <a:solidFill>
            <a:schemeClr val="tx1"/>
          </a:solidFill>
          <a:latin typeface="+mn-lt"/>
          <a:ea typeface="+mn-ea"/>
          <a:cs typeface="+mn-cs"/>
        </a:defRPr>
      </a:lvl7pPr>
      <a:lvl8pPr marL="4643460" algn="l" defTabSz="1326703" rtl="0" eaLnBrk="1" latinLnBrk="0" hangingPunct="1">
        <a:defRPr sz="2612" kern="1200">
          <a:solidFill>
            <a:schemeClr val="tx1"/>
          </a:solidFill>
          <a:latin typeface="+mn-lt"/>
          <a:ea typeface="+mn-ea"/>
          <a:cs typeface="+mn-cs"/>
        </a:defRPr>
      </a:lvl8pPr>
      <a:lvl9pPr marL="5306812" algn="l" defTabSz="1326703" rtl="0" eaLnBrk="1" latinLnBrk="0" hangingPunct="1">
        <a:defRPr sz="2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26.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8.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4.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18.emf"/><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22.emf"/><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6.emf"/><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4.emf"/><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6.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6.emf"/><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2.emf"/><Relationship Id="rId7" Type="http://schemas.openxmlformats.org/officeDocument/2006/relationships/image" Target="../media/image50.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6.emf"/><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2.emf"/><Relationship Id="rId7" Type="http://schemas.openxmlformats.org/officeDocument/2006/relationships/image" Target="../media/image2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6.emf"/><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emf"/><Relationship Id="rId7" Type="http://schemas.openxmlformats.org/officeDocument/2006/relationships/image" Target="../media/image8.emf"/><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0.emf"/><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emf"/><Relationship Id="rId7"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emf"/><Relationship Id="rId7"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emf"/><Relationship Id="rId7" Type="http://schemas.openxmlformats.org/officeDocument/2006/relationships/image" Target="../media/image60.emf"/><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emf"/><Relationship Id="rId7" Type="http://schemas.openxmlformats.org/officeDocument/2006/relationships/image" Target="../media/image61.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emf"/><Relationship Id="rId7" Type="http://schemas.openxmlformats.org/officeDocument/2006/relationships/image" Target="../media/image62.emf"/><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0.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8.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8.emf"/><Relationship Id="rId7" Type="http://schemas.openxmlformats.org/officeDocument/2006/relationships/image" Target="../media/image6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10" Type="http://schemas.openxmlformats.org/officeDocument/2006/relationships/image" Target="../media/image69.emf"/><Relationship Id="rId4" Type="http://schemas.openxmlformats.org/officeDocument/2006/relationships/image" Target="../media/image34.emf"/><Relationship Id="rId9" Type="http://schemas.openxmlformats.org/officeDocument/2006/relationships/image" Target="../media/image68.emf"/></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4.emf"/><Relationship Id="rId4" Type="http://schemas.openxmlformats.org/officeDocument/2006/relationships/image" Target="../media/image8.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1.emf"/><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65.emf"/><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66.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76.emf"/><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78.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80.emf"/></Relationships>
</file>

<file path=ppt/slides/_rels/slide4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889"/>
            <a:ext cx="14916912" cy="9948672"/>
          </a:xfrm>
          <a:prstGeom prst="rect">
            <a:avLst/>
          </a:prstGeom>
        </p:spPr>
      </p:pic>
    </p:spTree>
    <p:extLst>
      <p:ext uri="{BB962C8B-B14F-4D97-AF65-F5344CB8AC3E}">
        <p14:creationId xmlns:p14="http://schemas.microsoft.com/office/powerpoint/2010/main" val="218160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332444"/>
            <a:ext cx="7474225" cy="461665"/>
          </a:xfrm>
          <a:prstGeom prst="rect">
            <a:avLst/>
          </a:prstGeom>
          <a:noFill/>
        </p:spPr>
        <p:txBody>
          <a:bodyPr wrap="square" rtlCol="0">
            <a:spAutoFit/>
          </a:bodyPr>
          <a:lstStyle/>
          <a:p>
            <a:r>
              <a:rPr lang="tr-TR" sz="2400" b="1" dirty="0" smtClean="0">
                <a:latin typeface="Calibri(Gövde)"/>
              </a:rPr>
              <a:t>FARKLI ÖĞRENME METODLARI OLUŞTURUN.</a:t>
            </a:r>
            <a:endParaRPr lang="tr-TR" sz="2400" b="1" dirty="0">
              <a:latin typeface="Calibri(Gövde)"/>
            </a:endParaRPr>
          </a:p>
        </p:txBody>
      </p:sp>
      <p:sp>
        <p:nvSpPr>
          <p:cNvPr id="12" name="Metin kutusu 11"/>
          <p:cNvSpPr txBox="1"/>
          <p:nvPr/>
        </p:nvSpPr>
        <p:spPr>
          <a:xfrm>
            <a:off x="838443" y="4253948"/>
            <a:ext cx="6317731" cy="5016758"/>
          </a:xfrm>
          <a:prstGeom prst="rect">
            <a:avLst/>
          </a:prstGeom>
          <a:noFill/>
        </p:spPr>
        <p:txBody>
          <a:bodyPr wrap="square" rtlCol="0">
            <a:spAutoFit/>
          </a:bodyPr>
          <a:lstStyle/>
          <a:p>
            <a:r>
              <a:rPr lang="tr-TR" sz="3200" dirty="0" smtClean="0"/>
              <a:t>Standart devam eden hayat, monotonluğa, monotonlukta sıkılmaya sebep olmaktadır. Ama farklılıklar, her zaman ilgimizi ve motivasyonumuzu canlı tutmaktadır. Çalışma metotlarınızı bu nedenle standart tutmaktan ziyade belirli periyodlarda değiştirmek sizlerin motivasyonunu pozitif yönde etkileyecektir.</a:t>
            </a:r>
            <a:endParaRPr lang="tr-TR" sz="3200" dirty="0"/>
          </a:p>
        </p:txBody>
      </p:sp>
      <p:pic>
        <p:nvPicPr>
          <p:cNvPr id="4" name="Resim 3"/>
          <p:cNvPicPr>
            <a:picLocks noChangeAspect="1"/>
          </p:cNvPicPr>
          <p:nvPr/>
        </p:nvPicPr>
        <p:blipFill>
          <a:blip r:embed="rId4"/>
          <a:stretch>
            <a:fillRect/>
          </a:stretch>
        </p:blipFill>
        <p:spPr>
          <a:xfrm>
            <a:off x="6702650" y="2275419"/>
            <a:ext cx="7796186" cy="7748576"/>
          </a:xfrm>
          <a:prstGeom prst="rect">
            <a:avLst/>
          </a:prstGeom>
        </p:spPr>
      </p:pic>
      <p:pic>
        <p:nvPicPr>
          <p:cNvPr id="5" name="Resim 4"/>
          <p:cNvPicPr>
            <a:picLocks noChangeAspect="1"/>
          </p:cNvPicPr>
          <p:nvPr/>
        </p:nvPicPr>
        <p:blipFill>
          <a:blip r:embed="rId5"/>
          <a:stretch>
            <a:fillRect/>
          </a:stretch>
        </p:blipFill>
        <p:spPr>
          <a:xfrm>
            <a:off x="13540764" y="8652729"/>
            <a:ext cx="767644" cy="767644"/>
          </a:xfrm>
          <a:prstGeom prst="rect">
            <a:avLst/>
          </a:prstGeom>
        </p:spPr>
      </p:pic>
    </p:spTree>
    <p:extLst>
      <p:ext uri="{BB962C8B-B14F-4D97-AF65-F5344CB8AC3E}">
        <p14:creationId xmlns:p14="http://schemas.microsoft.com/office/powerpoint/2010/main" val="79730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332444"/>
            <a:ext cx="7474225" cy="461665"/>
          </a:xfrm>
          <a:prstGeom prst="rect">
            <a:avLst/>
          </a:prstGeom>
          <a:noFill/>
        </p:spPr>
        <p:txBody>
          <a:bodyPr wrap="square" rtlCol="0">
            <a:spAutoFit/>
          </a:bodyPr>
          <a:lstStyle/>
          <a:p>
            <a:pPr algn="just"/>
            <a:r>
              <a:rPr lang="tr-TR" sz="2400" b="1" dirty="0" smtClean="0">
                <a:latin typeface="Calibri(Gövde)"/>
              </a:rPr>
              <a:t>SABİT ÇALIŞMA ZAMANI BELİRLEYİN…</a:t>
            </a:r>
            <a:endParaRPr lang="tr-TR" sz="2400" b="1" dirty="0">
              <a:latin typeface="Calibri(Gövde)"/>
            </a:endParaRPr>
          </a:p>
        </p:txBody>
      </p:sp>
      <p:sp>
        <p:nvSpPr>
          <p:cNvPr id="12" name="Metin kutusu 11"/>
          <p:cNvSpPr txBox="1"/>
          <p:nvPr/>
        </p:nvSpPr>
        <p:spPr>
          <a:xfrm>
            <a:off x="636104" y="4170844"/>
            <a:ext cx="6317731" cy="5016758"/>
          </a:xfrm>
          <a:prstGeom prst="rect">
            <a:avLst/>
          </a:prstGeom>
          <a:noFill/>
        </p:spPr>
        <p:txBody>
          <a:bodyPr wrap="square" rtlCol="0">
            <a:spAutoFit/>
          </a:bodyPr>
          <a:lstStyle/>
          <a:p>
            <a:r>
              <a:rPr lang="tr-TR" sz="3200" dirty="0" smtClean="0"/>
              <a:t>İnsanların en çok kafasını karıştıran etmenlerden birisi de hangi saatler arasında çalışması gerektiğidir. Bu belirsizlik insanı yormakta ve çalışma azmini düşürmektedir. Bu nedenle bireylerin çalışmalarını yürütebilmeleri adına ve motivasyon düşüklüğü yaşamamaları adına yapmaları gereken en temel şeylerden birisi de saat belirlemektir.</a:t>
            </a:r>
            <a:endParaRPr lang="tr-TR" sz="3200" dirty="0"/>
          </a:p>
        </p:txBody>
      </p:sp>
      <p:pic>
        <p:nvPicPr>
          <p:cNvPr id="2" name="Resim 1"/>
          <p:cNvPicPr>
            <a:picLocks noChangeAspect="1"/>
          </p:cNvPicPr>
          <p:nvPr/>
        </p:nvPicPr>
        <p:blipFill>
          <a:blip r:embed="rId4"/>
          <a:stretch>
            <a:fillRect/>
          </a:stretch>
        </p:blipFill>
        <p:spPr>
          <a:xfrm>
            <a:off x="6852587" y="4790661"/>
            <a:ext cx="7692226" cy="4818207"/>
          </a:xfrm>
          <a:prstGeom prst="rect">
            <a:avLst/>
          </a:prstGeom>
        </p:spPr>
      </p:pic>
      <p:pic>
        <p:nvPicPr>
          <p:cNvPr id="3" name="Resim 2"/>
          <p:cNvPicPr>
            <a:picLocks noChangeAspect="1"/>
          </p:cNvPicPr>
          <p:nvPr/>
        </p:nvPicPr>
        <p:blipFill>
          <a:blip r:embed="rId5"/>
          <a:stretch>
            <a:fillRect/>
          </a:stretch>
        </p:blipFill>
        <p:spPr>
          <a:xfrm>
            <a:off x="13201007" y="8881420"/>
            <a:ext cx="612364" cy="612364"/>
          </a:xfrm>
          <a:prstGeom prst="rect">
            <a:avLst/>
          </a:prstGeom>
        </p:spPr>
      </p:pic>
      <p:pic>
        <p:nvPicPr>
          <p:cNvPr id="9" name="Resim 8"/>
          <p:cNvPicPr>
            <a:picLocks noChangeAspect="1"/>
          </p:cNvPicPr>
          <p:nvPr/>
        </p:nvPicPr>
        <p:blipFill>
          <a:blip r:embed="rId6"/>
          <a:stretch>
            <a:fillRect/>
          </a:stretch>
        </p:blipFill>
        <p:spPr>
          <a:xfrm>
            <a:off x="13829505" y="8881420"/>
            <a:ext cx="612364" cy="612364"/>
          </a:xfrm>
          <a:prstGeom prst="rect">
            <a:avLst/>
          </a:prstGeom>
        </p:spPr>
      </p:pic>
    </p:spTree>
    <p:extLst>
      <p:ext uri="{BB962C8B-B14F-4D97-AF65-F5344CB8AC3E}">
        <p14:creationId xmlns:p14="http://schemas.microsoft.com/office/powerpoint/2010/main" val="2376832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3813"/>
            <a:ext cx="7666022" cy="830997"/>
          </a:xfrm>
          <a:prstGeom prst="rect">
            <a:avLst/>
          </a:prstGeom>
          <a:noFill/>
        </p:spPr>
        <p:txBody>
          <a:bodyPr wrap="square" rtlCol="0">
            <a:spAutoFit/>
          </a:bodyPr>
          <a:lstStyle/>
          <a:p>
            <a:r>
              <a:rPr lang="tr-TR" sz="2400" b="1" dirty="0" smtClean="0">
                <a:latin typeface="Calibri(Gövde)"/>
              </a:rPr>
              <a:t>DİKKATİNİZİ DAĞITACAK ŞEYLERİ ORTADAN KALDIRIN</a:t>
            </a:r>
            <a:endParaRPr lang="tr-TR" sz="2400" b="1" dirty="0">
              <a:latin typeface="Calibri(Gövde)"/>
            </a:endParaRPr>
          </a:p>
        </p:txBody>
      </p:sp>
      <p:sp>
        <p:nvSpPr>
          <p:cNvPr id="12" name="Metin kutusu 11"/>
          <p:cNvSpPr txBox="1"/>
          <p:nvPr/>
        </p:nvSpPr>
        <p:spPr>
          <a:xfrm>
            <a:off x="636104" y="4170844"/>
            <a:ext cx="6317731" cy="5016758"/>
          </a:xfrm>
          <a:prstGeom prst="rect">
            <a:avLst/>
          </a:prstGeom>
          <a:noFill/>
        </p:spPr>
        <p:txBody>
          <a:bodyPr wrap="square" rtlCol="0">
            <a:spAutoFit/>
          </a:bodyPr>
          <a:lstStyle/>
          <a:p>
            <a:r>
              <a:rPr lang="tr-TR" sz="3200" dirty="0" smtClean="0"/>
              <a:t>Günlük çalışma sisteminizin içerisinde dikkatimizi dağıtan onlarca etmen olduğu unutulmamalıdır. Dikkati dağıtacak etmenlerin ortadan kaldırmaması motivasyon kaybına sebep olacak ve beklenilen verim elde edilemeyecektir. Sürekli başarısızlık hissiyatı, yapamama korkusu bireylerde negatif durumlar oluşturabilecektir.</a:t>
            </a:r>
            <a:endParaRPr lang="tr-TR" sz="3200" dirty="0"/>
          </a:p>
        </p:txBody>
      </p:sp>
      <p:pic>
        <p:nvPicPr>
          <p:cNvPr id="5" name="Resim 4"/>
          <p:cNvPicPr>
            <a:picLocks noChangeAspect="1"/>
          </p:cNvPicPr>
          <p:nvPr/>
        </p:nvPicPr>
        <p:blipFill>
          <a:blip r:embed="rId4"/>
          <a:stretch>
            <a:fillRect/>
          </a:stretch>
        </p:blipFill>
        <p:spPr>
          <a:xfrm>
            <a:off x="8182732" y="1324741"/>
            <a:ext cx="5761140" cy="8087758"/>
          </a:xfrm>
          <a:prstGeom prst="rect">
            <a:avLst/>
          </a:prstGeom>
        </p:spPr>
      </p:pic>
      <p:pic>
        <p:nvPicPr>
          <p:cNvPr id="15" name="Resim 14"/>
          <p:cNvPicPr>
            <a:picLocks noChangeAspect="1"/>
          </p:cNvPicPr>
          <p:nvPr/>
        </p:nvPicPr>
        <p:blipFill>
          <a:blip r:embed="rId5"/>
          <a:stretch>
            <a:fillRect/>
          </a:stretch>
        </p:blipFill>
        <p:spPr>
          <a:xfrm>
            <a:off x="13201007" y="8881420"/>
            <a:ext cx="612364" cy="612364"/>
          </a:xfrm>
          <a:prstGeom prst="rect">
            <a:avLst/>
          </a:prstGeom>
        </p:spPr>
      </p:pic>
      <p:pic>
        <p:nvPicPr>
          <p:cNvPr id="16" name="Resim 15"/>
          <p:cNvPicPr>
            <a:picLocks noChangeAspect="1"/>
          </p:cNvPicPr>
          <p:nvPr/>
        </p:nvPicPr>
        <p:blipFill>
          <a:blip r:embed="rId5"/>
          <a:stretch>
            <a:fillRect/>
          </a:stretch>
        </p:blipFill>
        <p:spPr>
          <a:xfrm>
            <a:off x="13813371" y="8881420"/>
            <a:ext cx="612364" cy="612364"/>
          </a:xfrm>
          <a:prstGeom prst="rect">
            <a:avLst/>
          </a:prstGeom>
        </p:spPr>
      </p:pic>
    </p:spTree>
    <p:extLst>
      <p:ext uri="{BB962C8B-B14F-4D97-AF65-F5344CB8AC3E}">
        <p14:creationId xmlns:p14="http://schemas.microsoft.com/office/powerpoint/2010/main" val="93583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676760" y="3332444"/>
            <a:ext cx="8381641" cy="830997"/>
          </a:xfrm>
          <a:prstGeom prst="rect">
            <a:avLst/>
          </a:prstGeom>
          <a:noFill/>
        </p:spPr>
        <p:txBody>
          <a:bodyPr wrap="square" rtlCol="0">
            <a:spAutoFit/>
          </a:bodyPr>
          <a:lstStyle/>
          <a:p>
            <a:pPr algn="just"/>
            <a:r>
              <a:rPr lang="tr-TR" sz="2400" b="1" dirty="0" smtClean="0">
                <a:latin typeface="Calibri(Gövde)"/>
              </a:rPr>
              <a:t>İLERLEMENİZİ KONTROL EDECEĞİNİZ </a:t>
            </a:r>
          </a:p>
          <a:p>
            <a:pPr algn="just"/>
            <a:r>
              <a:rPr lang="tr-TR" sz="2400" b="1" dirty="0" smtClean="0">
                <a:latin typeface="Calibri(Gövde)"/>
              </a:rPr>
              <a:t>ÇİZELGE TUTUN</a:t>
            </a:r>
            <a:endParaRPr lang="tr-TR" sz="2400" b="1" dirty="0">
              <a:latin typeface="Calibri(Gövde)"/>
            </a:endParaRPr>
          </a:p>
        </p:txBody>
      </p:sp>
      <p:graphicFrame>
        <p:nvGraphicFramePr>
          <p:cNvPr id="4" name="Tablo 3"/>
          <p:cNvGraphicFramePr>
            <a:graphicFrameLocks noGrp="1"/>
          </p:cNvGraphicFramePr>
          <p:nvPr>
            <p:extLst>
              <p:ext uri="{D42A27DB-BD31-4B8C-83A1-F6EECF244321}">
                <p14:modId xmlns:p14="http://schemas.microsoft.com/office/powerpoint/2010/main" val="3774925317"/>
              </p:ext>
            </p:extLst>
          </p:nvPr>
        </p:nvGraphicFramePr>
        <p:xfrm>
          <a:off x="636105" y="4399731"/>
          <a:ext cx="7712766" cy="3825391"/>
        </p:xfrm>
        <a:graphic>
          <a:graphicData uri="http://schemas.openxmlformats.org/drawingml/2006/table">
            <a:tbl>
              <a:tblPr firstRow="1" bandRow="1">
                <a:tableStyleId>{5940675A-B579-460E-94D1-54222C63F5DA}</a:tableStyleId>
              </a:tblPr>
              <a:tblGrid>
                <a:gridCol w="2570922">
                  <a:extLst>
                    <a:ext uri="{9D8B030D-6E8A-4147-A177-3AD203B41FA5}">
                      <a16:colId xmlns:a16="http://schemas.microsoft.com/office/drawing/2014/main" xmlns="" val="2350866463"/>
                    </a:ext>
                  </a:extLst>
                </a:gridCol>
                <a:gridCol w="2570922">
                  <a:extLst>
                    <a:ext uri="{9D8B030D-6E8A-4147-A177-3AD203B41FA5}">
                      <a16:colId xmlns:a16="http://schemas.microsoft.com/office/drawing/2014/main" xmlns="" val="539956615"/>
                    </a:ext>
                  </a:extLst>
                </a:gridCol>
                <a:gridCol w="2570922">
                  <a:extLst>
                    <a:ext uri="{9D8B030D-6E8A-4147-A177-3AD203B41FA5}">
                      <a16:colId xmlns:a16="http://schemas.microsoft.com/office/drawing/2014/main" xmlns="" val="3487719520"/>
                    </a:ext>
                  </a:extLst>
                </a:gridCol>
              </a:tblGrid>
              <a:tr h="490321">
                <a:tc>
                  <a:txBody>
                    <a:bodyPr/>
                    <a:lstStyle/>
                    <a:p>
                      <a:pPr algn="ctr"/>
                      <a:r>
                        <a:rPr lang="tr-TR" sz="2000" b="1" dirty="0" smtClean="0"/>
                        <a:t>HEDEFLERİM</a:t>
                      </a:r>
                      <a:endParaRPr lang="tr-TR" sz="2000" b="1" dirty="0"/>
                    </a:p>
                  </a:txBody>
                  <a:tcPr marT="72000"/>
                </a:tc>
                <a:tc>
                  <a:txBody>
                    <a:bodyPr/>
                    <a:lstStyle/>
                    <a:p>
                      <a:pPr algn="ctr"/>
                      <a:r>
                        <a:rPr lang="tr-TR" sz="2000" b="1" dirty="0" smtClean="0"/>
                        <a:t>ULAŞABİLDİKLERİM</a:t>
                      </a:r>
                      <a:endParaRPr lang="tr-TR" sz="2000" b="1" dirty="0"/>
                    </a:p>
                  </a:txBody>
                  <a:tcPr marT="72000"/>
                </a:tc>
                <a:tc>
                  <a:txBody>
                    <a:bodyPr/>
                    <a:lstStyle/>
                    <a:p>
                      <a:pPr algn="ctr"/>
                      <a:r>
                        <a:rPr lang="tr-TR" sz="2000" b="1" dirty="0" smtClean="0"/>
                        <a:t>NEDEN ULAŞAMADIM</a:t>
                      </a:r>
                      <a:endParaRPr lang="tr-TR" sz="2000" b="1" dirty="0"/>
                    </a:p>
                  </a:txBody>
                  <a:tcPr marT="72000"/>
                </a:tc>
                <a:extLst>
                  <a:ext uri="{0D108BD9-81ED-4DB2-BD59-A6C34878D82A}">
                    <a16:rowId xmlns:a16="http://schemas.microsoft.com/office/drawing/2014/main" xmlns="" val="3815384215"/>
                  </a:ext>
                </a:extLst>
              </a:tr>
              <a:tr h="3335070">
                <a:tc>
                  <a:txBody>
                    <a:bodyPr/>
                    <a:lstStyle/>
                    <a:p>
                      <a:pPr algn="ctr"/>
                      <a:endParaRPr lang="tr-TR" sz="2000" b="1" dirty="0"/>
                    </a:p>
                  </a:txBody>
                  <a:tcPr marT="72000"/>
                </a:tc>
                <a:tc>
                  <a:txBody>
                    <a:bodyPr/>
                    <a:lstStyle/>
                    <a:p>
                      <a:pPr algn="ctr"/>
                      <a:endParaRPr lang="tr-TR" sz="2000" b="1" dirty="0"/>
                    </a:p>
                  </a:txBody>
                  <a:tcPr marT="72000"/>
                </a:tc>
                <a:tc>
                  <a:txBody>
                    <a:bodyPr/>
                    <a:lstStyle/>
                    <a:p>
                      <a:pPr algn="ctr"/>
                      <a:endParaRPr lang="tr-TR" sz="2000" b="1" dirty="0"/>
                    </a:p>
                  </a:txBody>
                  <a:tcPr marT="72000"/>
                </a:tc>
                <a:extLst>
                  <a:ext uri="{0D108BD9-81ED-4DB2-BD59-A6C34878D82A}">
                    <a16:rowId xmlns:a16="http://schemas.microsoft.com/office/drawing/2014/main" xmlns="" val="1302800346"/>
                  </a:ext>
                </a:extLst>
              </a:tr>
            </a:tbl>
          </a:graphicData>
        </a:graphic>
      </p:graphicFrame>
      <p:sp>
        <p:nvSpPr>
          <p:cNvPr id="5" name="Metin kutusu 4"/>
          <p:cNvSpPr txBox="1"/>
          <p:nvPr/>
        </p:nvSpPr>
        <p:spPr>
          <a:xfrm>
            <a:off x="636104" y="8440758"/>
            <a:ext cx="7712767" cy="769441"/>
          </a:xfrm>
          <a:prstGeom prst="rect">
            <a:avLst/>
          </a:prstGeom>
          <a:noFill/>
        </p:spPr>
        <p:txBody>
          <a:bodyPr wrap="square" rtlCol="0">
            <a:spAutoFit/>
          </a:bodyPr>
          <a:lstStyle/>
          <a:p>
            <a:r>
              <a:rPr lang="tr-TR" sz="2200" b="1" dirty="0" smtClean="0"/>
              <a:t>Yukarıdaki Kontrol Çizelgesi oluşturarak günlük, haftalık ve aylık ulaştığınız hedefleriniz ve ilerlemelerinizi görebilirsiniz.</a:t>
            </a:r>
            <a:endParaRPr lang="tr-TR" sz="2200" b="1" dirty="0"/>
          </a:p>
        </p:txBody>
      </p:sp>
      <p:pic>
        <p:nvPicPr>
          <p:cNvPr id="9" name="Resim 8"/>
          <p:cNvPicPr>
            <a:picLocks noChangeAspect="1"/>
          </p:cNvPicPr>
          <p:nvPr/>
        </p:nvPicPr>
        <p:blipFill>
          <a:blip r:embed="rId4"/>
          <a:stretch>
            <a:fillRect/>
          </a:stretch>
        </p:blipFill>
        <p:spPr>
          <a:xfrm>
            <a:off x="13040320" y="8824012"/>
            <a:ext cx="619790" cy="619790"/>
          </a:xfrm>
          <a:prstGeom prst="rect">
            <a:avLst/>
          </a:prstGeom>
        </p:spPr>
      </p:pic>
      <p:pic>
        <p:nvPicPr>
          <p:cNvPr id="16" name="Resim 15"/>
          <p:cNvPicPr>
            <a:picLocks noChangeAspect="1"/>
          </p:cNvPicPr>
          <p:nvPr/>
        </p:nvPicPr>
        <p:blipFill>
          <a:blip r:embed="rId5"/>
          <a:stretch>
            <a:fillRect/>
          </a:stretch>
        </p:blipFill>
        <p:spPr>
          <a:xfrm>
            <a:off x="8623166" y="1689624"/>
            <a:ext cx="5705198" cy="6479979"/>
          </a:xfrm>
          <a:prstGeom prst="rect">
            <a:avLst/>
          </a:prstGeom>
        </p:spPr>
      </p:pic>
      <p:pic>
        <p:nvPicPr>
          <p:cNvPr id="17" name="Resim 16"/>
          <p:cNvPicPr>
            <a:picLocks noChangeAspect="1"/>
          </p:cNvPicPr>
          <p:nvPr/>
        </p:nvPicPr>
        <p:blipFill>
          <a:blip r:embed="rId6"/>
          <a:stretch>
            <a:fillRect/>
          </a:stretch>
        </p:blipFill>
        <p:spPr>
          <a:xfrm>
            <a:off x="13718273" y="8824012"/>
            <a:ext cx="610091" cy="624961"/>
          </a:xfrm>
          <a:prstGeom prst="rect">
            <a:avLst/>
          </a:prstGeom>
        </p:spPr>
      </p:pic>
    </p:spTree>
    <p:extLst>
      <p:ext uri="{BB962C8B-B14F-4D97-AF65-F5344CB8AC3E}">
        <p14:creationId xmlns:p14="http://schemas.microsoft.com/office/powerpoint/2010/main" val="3002144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676761" y="3332444"/>
            <a:ext cx="6946406" cy="830997"/>
          </a:xfrm>
          <a:prstGeom prst="rect">
            <a:avLst/>
          </a:prstGeom>
          <a:noFill/>
        </p:spPr>
        <p:txBody>
          <a:bodyPr wrap="square" rtlCol="0">
            <a:spAutoFit/>
          </a:bodyPr>
          <a:lstStyle/>
          <a:p>
            <a:r>
              <a:rPr lang="tr-TR" sz="2400" b="1" dirty="0" smtClean="0">
                <a:latin typeface="Calibri(Gövde)"/>
              </a:rPr>
              <a:t>ÇEVRENİZDE MOTİVASYONUNUZU ARTIRACAK KİŞİLER BULUNDURUN…</a:t>
            </a:r>
            <a:endParaRPr lang="tr-TR" sz="2400" b="1" dirty="0">
              <a:latin typeface="Calibri(Gövde)"/>
            </a:endParaRPr>
          </a:p>
        </p:txBody>
      </p:sp>
      <p:pic>
        <p:nvPicPr>
          <p:cNvPr id="9" name="Resim 8"/>
          <p:cNvPicPr>
            <a:picLocks noChangeAspect="1"/>
          </p:cNvPicPr>
          <p:nvPr/>
        </p:nvPicPr>
        <p:blipFill>
          <a:blip r:embed="rId4"/>
          <a:stretch>
            <a:fillRect/>
          </a:stretch>
        </p:blipFill>
        <p:spPr>
          <a:xfrm>
            <a:off x="13040320" y="8824012"/>
            <a:ext cx="619790" cy="619790"/>
          </a:xfrm>
          <a:prstGeom prst="rect">
            <a:avLst/>
          </a:prstGeom>
        </p:spPr>
      </p:pic>
      <p:pic>
        <p:nvPicPr>
          <p:cNvPr id="15" name="Resim 14"/>
          <p:cNvPicPr>
            <a:picLocks noChangeAspect="1"/>
          </p:cNvPicPr>
          <p:nvPr/>
        </p:nvPicPr>
        <p:blipFill>
          <a:blip r:embed="rId5"/>
          <a:stretch>
            <a:fillRect/>
          </a:stretch>
        </p:blipFill>
        <p:spPr>
          <a:xfrm>
            <a:off x="13660110" y="8824012"/>
            <a:ext cx="619790" cy="619790"/>
          </a:xfrm>
          <a:prstGeom prst="rect">
            <a:avLst/>
          </a:prstGeom>
        </p:spPr>
      </p:pic>
      <p:pic>
        <p:nvPicPr>
          <p:cNvPr id="2" name="Resim 1"/>
          <p:cNvPicPr>
            <a:picLocks noChangeAspect="1"/>
          </p:cNvPicPr>
          <p:nvPr/>
        </p:nvPicPr>
        <p:blipFill>
          <a:blip r:embed="rId6"/>
          <a:stretch>
            <a:fillRect/>
          </a:stretch>
        </p:blipFill>
        <p:spPr>
          <a:xfrm>
            <a:off x="8229132" y="2833300"/>
            <a:ext cx="6050768" cy="5647383"/>
          </a:xfrm>
          <a:prstGeom prst="rect">
            <a:avLst/>
          </a:prstGeom>
        </p:spPr>
      </p:pic>
      <p:sp>
        <p:nvSpPr>
          <p:cNvPr id="14" name="Metin kutusu 13"/>
          <p:cNvSpPr txBox="1"/>
          <p:nvPr/>
        </p:nvSpPr>
        <p:spPr>
          <a:xfrm>
            <a:off x="838443" y="4259475"/>
            <a:ext cx="6596025" cy="5016758"/>
          </a:xfrm>
          <a:prstGeom prst="rect">
            <a:avLst/>
          </a:prstGeom>
          <a:noFill/>
        </p:spPr>
        <p:txBody>
          <a:bodyPr wrap="square" rtlCol="0">
            <a:spAutoFit/>
          </a:bodyPr>
          <a:lstStyle/>
          <a:p>
            <a:r>
              <a:rPr lang="tr-TR" sz="3200" dirty="0" smtClean="0"/>
              <a:t>Motivasyonunuzu artıracak en önemli şeylerden bir tanesi de çevrenizdeki kişilerin sizlerle kurduğu iletişimdir. Özellikle motivasyonunuzu düşüren kişilerden uzak durmanız, kendinizi iyi hissetmeniz açısından önemlidir. Bireyler ile genel olarak olumlu söyleşilerde bulunmakta önemli ve gereklidir. Sizlerle olumlu konuşan kişiler süreç için gereklidir.</a:t>
            </a:r>
            <a:endParaRPr lang="tr-TR" sz="3200" dirty="0"/>
          </a:p>
        </p:txBody>
      </p:sp>
    </p:spTree>
    <p:extLst>
      <p:ext uri="{BB962C8B-B14F-4D97-AF65-F5344CB8AC3E}">
        <p14:creationId xmlns:p14="http://schemas.microsoft.com/office/powerpoint/2010/main" val="548613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a:srcRect l="11203" t="20125" r="5932" b="28647"/>
          <a:stretch/>
        </p:blipFill>
        <p:spPr>
          <a:xfrm>
            <a:off x="10765923" y="6112412"/>
            <a:ext cx="3021495" cy="3021495"/>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4"/>
          <a:stretch>
            <a:fillRect/>
          </a:stretch>
        </p:blipFill>
        <p:spPr>
          <a:xfrm>
            <a:off x="636104" y="3236410"/>
            <a:ext cx="1080413" cy="838400"/>
          </a:xfrm>
          <a:prstGeom prst="rect">
            <a:avLst/>
          </a:prstGeom>
        </p:spPr>
      </p:pic>
      <p:sp>
        <p:nvSpPr>
          <p:cNvPr id="10" name="Metin kutusu 9"/>
          <p:cNvSpPr txBox="1"/>
          <p:nvPr/>
        </p:nvSpPr>
        <p:spPr>
          <a:xfrm>
            <a:off x="1716517" y="3248082"/>
            <a:ext cx="7467239" cy="830997"/>
          </a:xfrm>
          <a:prstGeom prst="rect">
            <a:avLst/>
          </a:prstGeom>
          <a:noFill/>
        </p:spPr>
        <p:txBody>
          <a:bodyPr wrap="square" rtlCol="0">
            <a:spAutoFit/>
          </a:bodyPr>
          <a:lstStyle/>
          <a:p>
            <a:r>
              <a:rPr lang="tr-TR" sz="2400" b="1" dirty="0" smtClean="0">
                <a:latin typeface="Calibri(Gövde)"/>
              </a:rPr>
              <a:t>SİZLERE ENERJİ VERECEK MOTİVASYONUNUZU ARTIRACAK İŞLER İLE UĞRAŞIN…</a:t>
            </a:r>
            <a:endParaRPr lang="tr-TR" sz="2400" b="1" dirty="0">
              <a:latin typeface="Calibri(Gövde)"/>
            </a:endParaRPr>
          </a:p>
        </p:txBody>
      </p:sp>
      <p:sp>
        <p:nvSpPr>
          <p:cNvPr id="14" name="Metin kutusu 13"/>
          <p:cNvSpPr txBox="1"/>
          <p:nvPr/>
        </p:nvSpPr>
        <p:spPr>
          <a:xfrm>
            <a:off x="1716517" y="4117149"/>
            <a:ext cx="6596025" cy="5016758"/>
          </a:xfrm>
          <a:prstGeom prst="rect">
            <a:avLst/>
          </a:prstGeom>
          <a:noFill/>
        </p:spPr>
        <p:txBody>
          <a:bodyPr wrap="square" rtlCol="0">
            <a:spAutoFit/>
          </a:bodyPr>
          <a:lstStyle/>
          <a:p>
            <a:r>
              <a:rPr lang="tr-TR" sz="3200" dirty="0" smtClean="0"/>
              <a:t>Sizlerin motivasyonunu artıracak, enerjinizi dolduracak, pozitif hissettirecek tüm aktivitelere zaman ayırmanız en büyük tavsiyemizdir. Müzik dinleme, enstrüman çalma, kitap okuma, egzersiz yapma vs. gibi sizlerin enerjinizi artıracak çalışmaları gün içinde çalışma saatlerinizden arta kalan zamanlara yerleştirip plan dahilinde uygulayın…</a:t>
            </a:r>
            <a:endParaRPr lang="tr-TR" sz="3200" dirty="0"/>
          </a:p>
        </p:txBody>
      </p:sp>
      <p:pic>
        <p:nvPicPr>
          <p:cNvPr id="3" name="Resim 2"/>
          <p:cNvPicPr>
            <a:picLocks noChangeAspect="1"/>
          </p:cNvPicPr>
          <p:nvPr/>
        </p:nvPicPr>
        <p:blipFill>
          <a:blip r:embed="rId5"/>
          <a:stretch>
            <a:fillRect/>
          </a:stretch>
        </p:blipFill>
        <p:spPr>
          <a:xfrm>
            <a:off x="10583338" y="823610"/>
            <a:ext cx="3386667" cy="3251200"/>
          </a:xfrm>
          <a:prstGeom prst="rect">
            <a:avLst/>
          </a:prstGeom>
        </p:spPr>
      </p:pic>
      <p:pic>
        <p:nvPicPr>
          <p:cNvPr id="4" name="Resim 3"/>
          <p:cNvPicPr>
            <a:picLocks noChangeAspect="1"/>
          </p:cNvPicPr>
          <p:nvPr/>
        </p:nvPicPr>
        <p:blipFill>
          <a:blip r:embed="rId6"/>
          <a:stretch>
            <a:fillRect/>
          </a:stretch>
        </p:blipFill>
        <p:spPr>
          <a:xfrm>
            <a:off x="10809115" y="3652465"/>
            <a:ext cx="3006276" cy="3106144"/>
          </a:xfrm>
          <a:prstGeom prst="rect">
            <a:avLst/>
          </a:prstGeom>
        </p:spPr>
      </p:pic>
      <p:pic>
        <p:nvPicPr>
          <p:cNvPr id="13" name="Resim 12"/>
          <p:cNvPicPr>
            <a:picLocks noChangeAspect="1"/>
          </p:cNvPicPr>
          <p:nvPr/>
        </p:nvPicPr>
        <p:blipFill>
          <a:blip r:embed="rId7"/>
          <a:stretch>
            <a:fillRect/>
          </a:stretch>
        </p:blipFill>
        <p:spPr>
          <a:xfrm>
            <a:off x="13123729" y="8851815"/>
            <a:ext cx="564184" cy="564184"/>
          </a:xfrm>
          <a:prstGeom prst="rect">
            <a:avLst/>
          </a:prstGeom>
        </p:spPr>
      </p:pic>
      <p:pic>
        <p:nvPicPr>
          <p:cNvPr id="16" name="Resim 15"/>
          <p:cNvPicPr>
            <a:picLocks noChangeAspect="1"/>
          </p:cNvPicPr>
          <p:nvPr/>
        </p:nvPicPr>
        <p:blipFill>
          <a:blip r:embed="rId8"/>
          <a:stretch>
            <a:fillRect/>
          </a:stretch>
        </p:blipFill>
        <p:spPr>
          <a:xfrm>
            <a:off x="13687913" y="8851815"/>
            <a:ext cx="564184" cy="564184"/>
          </a:xfrm>
          <a:prstGeom prst="rect">
            <a:avLst/>
          </a:prstGeom>
        </p:spPr>
      </p:pic>
    </p:spTree>
    <p:extLst>
      <p:ext uri="{BB962C8B-B14F-4D97-AF65-F5344CB8AC3E}">
        <p14:creationId xmlns:p14="http://schemas.microsoft.com/office/powerpoint/2010/main" val="131497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830997"/>
          </a:xfrm>
          <a:prstGeom prst="rect">
            <a:avLst/>
          </a:prstGeom>
          <a:noFill/>
        </p:spPr>
        <p:txBody>
          <a:bodyPr wrap="square" rtlCol="0">
            <a:spAutoFit/>
          </a:bodyPr>
          <a:lstStyle/>
          <a:p>
            <a:r>
              <a:rPr lang="tr-TR" sz="2400" b="1" dirty="0" smtClean="0">
                <a:latin typeface="Calibri(Gövde)"/>
              </a:rPr>
              <a:t>BAŞARISIZLIK ANINDA VE TÖKEZLEDİĞİNİZDE ASLA PES ETMEYİNİZ…</a:t>
            </a:r>
            <a:endParaRPr lang="tr-TR" sz="2400" b="1" dirty="0">
              <a:latin typeface="Calibri(Gövde)"/>
            </a:endParaRPr>
          </a:p>
        </p:txBody>
      </p:sp>
      <p:sp>
        <p:nvSpPr>
          <p:cNvPr id="14" name="Metin kutusu 13"/>
          <p:cNvSpPr txBox="1"/>
          <p:nvPr/>
        </p:nvSpPr>
        <p:spPr>
          <a:xfrm>
            <a:off x="1176310" y="4351045"/>
            <a:ext cx="6596025" cy="5016758"/>
          </a:xfrm>
          <a:prstGeom prst="rect">
            <a:avLst/>
          </a:prstGeom>
          <a:noFill/>
        </p:spPr>
        <p:txBody>
          <a:bodyPr wrap="square" rtlCol="0">
            <a:spAutoFit/>
          </a:bodyPr>
          <a:lstStyle/>
          <a:p>
            <a:r>
              <a:rPr lang="tr-TR" sz="3200" dirty="0" smtClean="0"/>
              <a:t>Her çalışmada muhakkak başarısızlıklar karşı karşıya kalmaktayız. Bu başarısızlığın bir ilk ve bir son olduğunu asla düşünmeyin ve ilk deneyim sonrası süreci bırakmayın. Çalışmalarınıza devam edin. Pes etmek kaybetmek için ilk sebep olup, ilerlemeyi engelleyecektir. Her kaybettiğinizde Edison gibi başarısızlık ile başarıya ulaşmış kişileri düşünün…</a:t>
            </a:r>
            <a:endParaRPr lang="tr-TR" sz="3200" dirty="0"/>
          </a:p>
        </p:txBody>
      </p:sp>
      <p:pic>
        <p:nvPicPr>
          <p:cNvPr id="2" name="Resim 1"/>
          <p:cNvPicPr>
            <a:picLocks noChangeAspect="1"/>
          </p:cNvPicPr>
          <p:nvPr/>
        </p:nvPicPr>
        <p:blipFill>
          <a:blip r:embed="rId4"/>
          <a:stretch>
            <a:fillRect/>
          </a:stretch>
        </p:blipFill>
        <p:spPr>
          <a:xfrm>
            <a:off x="7585339" y="3655610"/>
            <a:ext cx="6829778" cy="4696178"/>
          </a:xfrm>
          <a:prstGeom prst="rect">
            <a:avLst/>
          </a:prstGeom>
        </p:spPr>
      </p:pic>
      <p:pic>
        <p:nvPicPr>
          <p:cNvPr id="5" name="Resim 4"/>
          <p:cNvPicPr>
            <a:picLocks noChangeAspect="1"/>
          </p:cNvPicPr>
          <p:nvPr/>
        </p:nvPicPr>
        <p:blipFill>
          <a:blip r:embed="rId5"/>
          <a:stretch>
            <a:fillRect/>
          </a:stretch>
        </p:blipFill>
        <p:spPr>
          <a:xfrm>
            <a:off x="12849916" y="8759316"/>
            <a:ext cx="526090" cy="526090"/>
          </a:xfrm>
          <a:prstGeom prst="rect">
            <a:avLst/>
          </a:prstGeom>
        </p:spPr>
      </p:pic>
      <p:pic>
        <p:nvPicPr>
          <p:cNvPr id="9" name="Resim 8"/>
          <p:cNvPicPr>
            <a:picLocks noChangeAspect="1"/>
          </p:cNvPicPr>
          <p:nvPr/>
        </p:nvPicPr>
        <p:blipFill>
          <a:blip r:embed="rId6"/>
          <a:stretch>
            <a:fillRect/>
          </a:stretch>
        </p:blipFill>
        <p:spPr>
          <a:xfrm>
            <a:off x="13421342" y="8759316"/>
            <a:ext cx="526090" cy="526090"/>
          </a:xfrm>
          <a:prstGeom prst="rect">
            <a:avLst/>
          </a:prstGeom>
        </p:spPr>
      </p:pic>
    </p:spTree>
    <p:extLst>
      <p:ext uri="{BB962C8B-B14F-4D97-AF65-F5344CB8AC3E}">
        <p14:creationId xmlns:p14="http://schemas.microsoft.com/office/powerpoint/2010/main" val="2884063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830997"/>
          </a:xfrm>
          <a:prstGeom prst="rect">
            <a:avLst/>
          </a:prstGeom>
          <a:noFill/>
        </p:spPr>
        <p:txBody>
          <a:bodyPr wrap="square" rtlCol="0">
            <a:spAutoFit/>
          </a:bodyPr>
          <a:lstStyle/>
          <a:p>
            <a:r>
              <a:rPr lang="tr-TR" sz="2400" b="1" dirty="0" smtClean="0">
                <a:latin typeface="Calibri(Gövde)"/>
              </a:rPr>
              <a:t>HATALAR KONUSUNDA YAPICI OLUN VE OLMLU DÜŞÜNÜN</a:t>
            </a:r>
            <a:endParaRPr lang="tr-TR" sz="2400" b="1" dirty="0">
              <a:latin typeface="Calibri(Gövde)"/>
            </a:endParaRPr>
          </a:p>
        </p:txBody>
      </p:sp>
      <p:sp>
        <p:nvSpPr>
          <p:cNvPr id="14" name="Metin kutusu 13"/>
          <p:cNvSpPr txBox="1"/>
          <p:nvPr/>
        </p:nvSpPr>
        <p:spPr>
          <a:xfrm>
            <a:off x="1176310" y="4351045"/>
            <a:ext cx="6596025" cy="5016758"/>
          </a:xfrm>
          <a:prstGeom prst="rect">
            <a:avLst/>
          </a:prstGeom>
          <a:noFill/>
        </p:spPr>
        <p:txBody>
          <a:bodyPr wrap="square" rtlCol="0">
            <a:spAutoFit/>
          </a:bodyPr>
          <a:lstStyle/>
          <a:p>
            <a:r>
              <a:rPr lang="tr-TR" sz="3200" dirty="0" smtClean="0"/>
              <a:t>Yapmış olduğunuz hatalarda hemen suçlayıcı bir dil kullanmayınız ve yaptığınız işte soğumayınız. Unutmayınız ki hayatta herkes hata yapabilir. Sizlerde herkes gibi bir hata yaptınız ve bu hatanızı düzeltme fırsatınız vardır. Olumsuz düşünceler sizi geriye götürecektir. Bu nedenle her hata sonrası yıkıcı değil, yapıcı olmayı seçin…</a:t>
            </a:r>
            <a:endParaRPr lang="tr-TR" sz="3200" dirty="0"/>
          </a:p>
        </p:txBody>
      </p:sp>
      <p:pic>
        <p:nvPicPr>
          <p:cNvPr id="13" name="Resim 12"/>
          <p:cNvPicPr>
            <a:picLocks noChangeAspect="1"/>
          </p:cNvPicPr>
          <p:nvPr/>
        </p:nvPicPr>
        <p:blipFill>
          <a:blip r:embed="rId4"/>
          <a:stretch>
            <a:fillRect/>
          </a:stretch>
        </p:blipFill>
        <p:spPr>
          <a:xfrm>
            <a:off x="8016906" y="4372347"/>
            <a:ext cx="6176562" cy="4077338"/>
          </a:xfrm>
          <a:prstGeom prst="rect">
            <a:avLst/>
          </a:prstGeom>
        </p:spPr>
      </p:pic>
      <p:pic>
        <p:nvPicPr>
          <p:cNvPr id="2" name="Resim 1"/>
          <p:cNvPicPr>
            <a:picLocks noChangeAspect="1"/>
          </p:cNvPicPr>
          <p:nvPr/>
        </p:nvPicPr>
        <p:blipFill>
          <a:blip r:embed="rId5"/>
          <a:stretch>
            <a:fillRect/>
          </a:stretch>
        </p:blipFill>
        <p:spPr>
          <a:xfrm>
            <a:off x="12851829" y="8878955"/>
            <a:ext cx="619347" cy="619347"/>
          </a:xfrm>
          <a:prstGeom prst="rect">
            <a:avLst/>
          </a:prstGeom>
        </p:spPr>
      </p:pic>
      <p:pic>
        <p:nvPicPr>
          <p:cNvPr id="3" name="Resim 2"/>
          <p:cNvPicPr>
            <a:picLocks noChangeAspect="1"/>
          </p:cNvPicPr>
          <p:nvPr/>
        </p:nvPicPr>
        <p:blipFill>
          <a:blip r:embed="rId6"/>
          <a:stretch>
            <a:fillRect/>
          </a:stretch>
        </p:blipFill>
        <p:spPr>
          <a:xfrm>
            <a:off x="13471176" y="8878956"/>
            <a:ext cx="619347" cy="619347"/>
          </a:xfrm>
          <a:prstGeom prst="rect">
            <a:avLst/>
          </a:prstGeom>
        </p:spPr>
      </p:pic>
    </p:spTree>
    <p:extLst>
      <p:ext uri="{BB962C8B-B14F-4D97-AF65-F5344CB8AC3E}">
        <p14:creationId xmlns:p14="http://schemas.microsoft.com/office/powerpoint/2010/main" val="187646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461665"/>
          </a:xfrm>
          <a:prstGeom prst="rect">
            <a:avLst/>
          </a:prstGeom>
          <a:noFill/>
        </p:spPr>
        <p:txBody>
          <a:bodyPr wrap="square" rtlCol="0">
            <a:spAutoFit/>
          </a:bodyPr>
          <a:lstStyle/>
          <a:p>
            <a:r>
              <a:rPr lang="tr-TR" sz="2400" b="1" dirty="0" smtClean="0">
                <a:latin typeface="Calibri(Gövde)"/>
              </a:rPr>
              <a:t>KENDİNİZİ KENDİNİZ İLE KIYASLAYIN…</a:t>
            </a:r>
            <a:endParaRPr lang="tr-TR" sz="2400" b="1" dirty="0">
              <a:latin typeface="Calibri(Gövde)"/>
            </a:endParaRPr>
          </a:p>
        </p:txBody>
      </p:sp>
      <p:sp>
        <p:nvSpPr>
          <p:cNvPr id="14" name="Metin kutusu 13"/>
          <p:cNvSpPr txBox="1"/>
          <p:nvPr/>
        </p:nvSpPr>
        <p:spPr>
          <a:xfrm>
            <a:off x="1176310" y="4351045"/>
            <a:ext cx="6596025" cy="5016758"/>
          </a:xfrm>
          <a:prstGeom prst="rect">
            <a:avLst/>
          </a:prstGeom>
          <a:noFill/>
        </p:spPr>
        <p:txBody>
          <a:bodyPr wrap="square" rtlCol="0">
            <a:spAutoFit/>
          </a:bodyPr>
          <a:lstStyle/>
          <a:p>
            <a:r>
              <a:rPr lang="tr-TR" sz="3200" dirty="0" smtClean="0"/>
              <a:t>İnsanların en kötü huylarından birisi de, birilerini diğer bireyler ile kıyaslamaktır. Aslında bu motive olmanızı engelleyecek en büyük etmendir. Unutmayınız ki sizler bir birinizden farklı bireylersiniz ve her birinizin yapısı farklıdır. Bu nedenle yapmanız gereken şey kendiniz ile yarış içinde olup ilerlemenizi görebilmektir.</a:t>
            </a:r>
            <a:endParaRPr lang="tr-TR" sz="3200" dirty="0"/>
          </a:p>
        </p:txBody>
      </p:sp>
      <p:pic>
        <p:nvPicPr>
          <p:cNvPr id="4" name="Resim 3"/>
          <p:cNvPicPr>
            <a:picLocks noChangeAspect="1"/>
          </p:cNvPicPr>
          <p:nvPr/>
        </p:nvPicPr>
        <p:blipFill>
          <a:blip r:embed="rId4"/>
          <a:stretch>
            <a:fillRect/>
          </a:stretch>
        </p:blipFill>
        <p:spPr>
          <a:xfrm>
            <a:off x="13227233" y="8818820"/>
            <a:ext cx="557176" cy="557176"/>
          </a:xfrm>
          <a:prstGeom prst="rect">
            <a:avLst/>
          </a:prstGeom>
        </p:spPr>
      </p:pic>
      <p:pic>
        <p:nvPicPr>
          <p:cNvPr id="5" name="Resim 4"/>
          <p:cNvPicPr>
            <a:picLocks noChangeAspect="1"/>
          </p:cNvPicPr>
          <p:nvPr/>
        </p:nvPicPr>
        <p:blipFill>
          <a:blip r:embed="rId5"/>
          <a:stretch>
            <a:fillRect/>
          </a:stretch>
        </p:blipFill>
        <p:spPr>
          <a:xfrm>
            <a:off x="13784409" y="8818820"/>
            <a:ext cx="557176" cy="548983"/>
          </a:xfrm>
          <a:prstGeom prst="rect">
            <a:avLst/>
          </a:prstGeom>
        </p:spPr>
      </p:pic>
      <p:pic>
        <p:nvPicPr>
          <p:cNvPr id="9" name="Resim 8"/>
          <p:cNvPicPr>
            <a:picLocks noChangeAspect="1"/>
          </p:cNvPicPr>
          <p:nvPr/>
        </p:nvPicPr>
        <p:blipFill>
          <a:blip r:embed="rId6"/>
          <a:stretch>
            <a:fillRect/>
          </a:stretch>
        </p:blipFill>
        <p:spPr>
          <a:xfrm>
            <a:off x="7772335" y="2804663"/>
            <a:ext cx="6444688" cy="5876040"/>
          </a:xfrm>
          <a:prstGeom prst="rect">
            <a:avLst/>
          </a:prstGeom>
        </p:spPr>
      </p:pic>
    </p:spTree>
    <p:extLst>
      <p:ext uri="{BB962C8B-B14F-4D97-AF65-F5344CB8AC3E}">
        <p14:creationId xmlns:p14="http://schemas.microsoft.com/office/powerpoint/2010/main" val="260199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461665"/>
          </a:xfrm>
          <a:prstGeom prst="rect">
            <a:avLst/>
          </a:prstGeom>
          <a:noFill/>
        </p:spPr>
        <p:txBody>
          <a:bodyPr wrap="square" rtlCol="0">
            <a:spAutoFit/>
          </a:bodyPr>
          <a:lstStyle/>
          <a:p>
            <a:r>
              <a:rPr lang="tr-TR" sz="2400" b="1" dirty="0" smtClean="0">
                <a:latin typeface="Calibri(Gövde)"/>
              </a:rPr>
              <a:t>DİĞER BİREYLER İLE DOSTÇA REKABET EDİN…</a:t>
            </a:r>
            <a:endParaRPr lang="tr-TR" sz="2400" b="1" dirty="0">
              <a:latin typeface="Calibri(Gövde)"/>
            </a:endParaRPr>
          </a:p>
        </p:txBody>
      </p:sp>
      <p:sp>
        <p:nvSpPr>
          <p:cNvPr id="14" name="Metin kutusu 13"/>
          <p:cNvSpPr txBox="1"/>
          <p:nvPr/>
        </p:nvSpPr>
        <p:spPr>
          <a:xfrm>
            <a:off x="1176310" y="4351045"/>
            <a:ext cx="6596025" cy="4524315"/>
          </a:xfrm>
          <a:prstGeom prst="rect">
            <a:avLst/>
          </a:prstGeom>
          <a:noFill/>
        </p:spPr>
        <p:txBody>
          <a:bodyPr wrap="square" rtlCol="0">
            <a:spAutoFit/>
          </a:bodyPr>
          <a:lstStyle/>
          <a:p>
            <a:r>
              <a:rPr lang="tr-TR" sz="3200" dirty="0" smtClean="0"/>
              <a:t>Diğer bireyler ile kendinizi rekabete sokacaksanız eğer, bunu dostça ve anlayış ile yapın. Düşmanca ve hırsla yapılan rekabetler, motivasyonunuzu düşürecek ve kendinizi kötü hissettirecektir. Bu konuda hırsınıza ve nefsinize yenilmemek adına anlayışlı ve mantıklı rekabetler ile süreci lehinize çevirmeyi denemelisiniz…</a:t>
            </a:r>
            <a:endParaRPr lang="tr-TR" sz="3200" dirty="0"/>
          </a:p>
        </p:txBody>
      </p:sp>
      <p:pic>
        <p:nvPicPr>
          <p:cNvPr id="4" name="Resim 3"/>
          <p:cNvPicPr>
            <a:picLocks noChangeAspect="1"/>
          </p:cNvPicPr>
          <p:nvPr/>
        </p:nvPicPr>
        <p:blipFill>
          <a:blip r:embed="rId4"/>
          <a:stretch>
            <a:fillRect/>
          </a:stretch>
        </p:blipFill>
        <p:spPr>
          <a:xfrm>
            <a:off x="13227233" y="8818820"/>
            <a:ext cx="557176" cy="557176"/>
          </a:xfrm>
          <a:prstGeom prst="rect">
            <a:avLst/>
          </a:prstGeom>
        </p:spPr>
      </p:pic>
      <p:pic>
        <p:nvPicPr>
          <p:cNvPr id="2" name="Resim 1"/>
          <p:cNvPicPr>
            <a:picLocks noChangeAspect="1"/>
          </p:cNvPicPr>
          <p:nvPr/>
        </p:nvPicPr>
        <p:blipFill>
          <a:blip r:embed="rId5"/>
          <a:stretch>
            <a:fillRect/>
          </a:stretch>
        </p:blipFill>
        <p:spPr>
          <a:xfrm>
            <a:off x="13784409" y="8827013"/>
            <a:ext cx="569833" cy="548983"/>
          </a:xfrm>
          <a:prstGeom prst="rect">
            <a:avLst/>
          </a:prstGeom>
        </p:spPr>
      </p:pic>
      <p:pic>
        <p:nvPicPr>
          <p:cNvPr id="3" name="Resim 2"/>
          <p:cNvPicPr>
            <a:picLocks noChangeAspect="1"/>
          </p:cNvPicPr>
          <p:nvPr/>
        </p:nvPicPr>
        <p:blipFill>
          <a:blip r:embed="rId6"/>
          <a:stretch>
            <a:fillRect/>
          </a:stretch>
        </p:blipFill>
        <p:spPr>
          <a:xfrm>
            <a:off x="9430377" y="896678"/>
            <a:ext cx="4638948" cy="8471125"/>
          </a:xfrm>
          <a:prstGeom prst="rect">
            <a:avLst/>
          </a:prstGeom>
        </p:spPr>
      </p:pic>
    </p:spTree>
    <p:extLst>
      <p:ext uri="{BB962C8B-B14F-4D97-AF65-F5344CB8AC3E}">
        <p14:creationId xmlns:p14="http://schemas.microsoft.com/office/powerpoint/2010/main" val="10055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5" name="Metin kutusu 4"/>
          <p:cNvSpPr txBox="1"/>
          <p:nvPr/>
        </p:nvSpPr>
        <p:spPr>
          <a:xfrm>
            <a:off x="1454669" y="1164644"/>
            <a:ext cx="7374834" cy="646331"/>
          </a:xfrm>
          <a:prstGeom prst="rect">
            <a:avLst/>
          </a:prstGeom>
          <a:noFill/>
        </p:spPr>
        <p:txBody>
          <a:bodyPr wrap="square" rtlCol="0">
            <a:spAutoFit/>
          </a:bodyPr>
          <a:lstStyle/>
          <a:p>
            <a:r>
              <a:rPr lang="tr-TR" sz="3600" b="1" dirty="0" smtClean="0">
                <a:solidFill>
                  <a:schemeClr val="bg1"/>
                </a:solidFill>
              </a:rPr>
              <a:t>MOTİVASYON NEDİR?</a:t>
            </a:r>
            <a:endParaRPr lang="tr-TR" sz="3600" b="1" dirty="0">
              <a:solidFill>
                <a:schemeClr val="bg1"/>
              </a:solidFill>
            </a:endParaRPr>
          </a:p>
        </p:txBody>
      </p:sp>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14" name="Metin kutusu 13"/>
          <p:cNvSpPr txBox="1"/>
          <p:nvPr/>
        </p:nvSpPr>
        <p:spPr>
          <a:xfrm>
            <a:off x="587340" y="3240157"/>
            <a:ext cx="7622382" cy="5386090"/>
          </a:xfrm>
          <a:prstGeom prst="rect">
            <a:avLst/>
          </a:prstGeom>
          <a:noFill/>
        </p:spPr>
        <p:txBody>
          <a:bodyPr wrap="square" rtlCol="0">
            <a:spAutoFit/>
          </a:bodyPr>
          <a:lstStyle/>
          <a:p>
            <a:r>
              <a:rPr lang="tr-TR" sz="2400" dirty="0" smtClean="0"/>
              <a:t>            Motivasyon</a:t>
            </a:r>
            <a:r>
              <a:rPr lang="tr-TR" sz="2400" dirty="0"/>
              <a:t>, hedefe yönelik davranışları başlatan, yönlendiren ve sürdüren </a:t>
            </a:r>
            <a:r>
              <a:rPr lang="tr-TR" sz="2400" dirty="0" smtClean="0"/>
              <a:t>süreçtir</a:t>
            </a:r>
            <a:r>
              <a:rPr lang="tr-TR" sz="2400" dirty="0"/>
              <a:t>. Susuzluğu azaltmak için bir bardak su içmek veya bilgi edinmek için kitap </a:t>
            </a:r>
            <a:r>
              <a:rPr lang="tr-TR" sz="2400" dirty="0" smtClean="0"/>
              <a:t>okumak </a:t>
            </a:r>
            <a:r>
              <a:rPr lang="tr-TR" sz="2400" dirty="0"/>
              <a:t>olsun, harekete geçmenize neden olan şey budur</a:t>
            </a:r>
            <a:r>
              <a:rPr lang="tr-TR" sz="2400" dirty="0" smtClean="0"/>
              <a:t>.</a:t>
            </a:r>
          </a:p>
          <a:p>
            <a:endParaRPr lang="tr-TR" sz="2400" dirty="0"/>
          </a:p>
          <a:p>
            <a:r>
              <a:rPr lang="tr-TR" sz="2000" dirty="0" smtClean="0"/>
              <a:t>             Motivasyon</a:t>
            </a:r>
            <a:r>
              <a:rPr lang="tr-TR" sz="2000" dirty="0"/>
              <a:t>, davranışı harekete geçiren biyolojik, duygusal, sosyal ve bilişsel güçleri içerir. Günlük kullanımda, "motivasyon" terimi, bir kişinin </a:t>
            </a:r>
            <a:r>
              <a:rPr lang="tr-TR" sz="2000" i="1" dirty="0"/>
              <a:t>neden</a:t>
            </a:r>
            <a:r>
              <a:rPr lang="tr-TR" sz="2000" dirty="0"/>
              <a:t> bir şey yaptığını tanımlamak için sıklıkla kullanılır . İnsan eylemlerinin arkasındaki itici güçtür</a:t>
            </a:r>
            <a:r>
              <a:rPr lang="tr-TR" sz="2000" dirty="0" smtClean="0"/>
              <a:t>.</a:t>
            </a:r>
          </a:p>
          <a:p>
            <a:endParaRPr lang="tr-TR" sz="2400" dirty="0"/>
          </a:p>
          <a:p>
            <a:r>
              <a:rPr lang="tr-TR" sz="2000" dirty="0" smtClean="0"/>
              <a:t>             Motivasyon </a:t>
            </a:r>
            <a:r>
              <a:rPr lang="tr-TR" sz="2000" dirty="0"/>
              <a:t>sadece davranışları harekete geçiren faktörlere işaret etmez; aynı zamanda bu amaca yönelik eylemleri yönlendiren ve sürdüren faktörleri de içerir (bu tür güdüler nadiren doğrudan gözlemlenebilir olsa da). Sonuç olarak, insanların yaptıkları şeyleri neden gözlemlenebilir davranışlara dayanarak yaptıklarını çoğu kez anlamamız gerekir. </a:t>
            </a:r>
            <a:endParaRPr lang="tr-TR" sz="2400" dirty="0"/>
          </a:p>
        </p:txBody>
      </p:sp>
      <p:pic>
        <p:nvPicPr>
          <p:cNvPr id="15" name="Resim 14"/>
          <p:cNvPicPr>
            <a:picLocks noChangeAspect="1"/>
          </p:cNvPicPr>
          <p:nvPr/>
        </p:nvPicPr>
        <p:blipFill>
          <a:blip r:embed="rId3"/>
          <a:stretch>
            <a:fillRect/>
          </a:stretch>
        </p:blipFill>
        <p:spPr>
          <a:xfrm>
            <a:off x="7938740" y="2909824"/>
            <a:ext cx="6313974" cy="4404997"/>
          </a:xfrm>
          <a:prstGeom prst="rect">
            <a:avLst/>
          </a:prstGeom>
        </p:spPr>
      </p:pic>
      <p:pic>
        <p:nvPicPr>
          <p:cNvPr id="16" name="Resim 15"/>
          <p:cNvPicPr>
            <a:picLocks noChangeAspect="1"/>
          </p:cNvPicPr>
          <p:nvPr/>
        </p:nvPicPr>
        <p:blipFill>
          <a:blip r:embed="rId4"/>
          <a:stretch>
            <a:fillRect/>
          </a:stretch>
        </p:blipFill>
        <p:spPr>
          <a:xfrm>
            <a:off x="13485070" y="8626247"/>
            <a:ext cx="767644" cy="767644"/>
          </a:xfrm>
          <a:prstGeom prst="rect">
            <a:avLst/>
          </a:prstGeom>
        </p:spPr>
      </p:pic>
    </p:spTree>
    <p:extLst>
      <p:ext uri="{BB962C8B-B14F-4D97-AF65-F5344CB8AC3E}">
        <p14:creationId xmlns:p14="http://schemas.microsoft.com/office/powerpoint/2010/main" val="3448237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830997"/>
          </a:xfrm>
          <a:prstGeom prst="rect">
            <a:avLst/>
          </a:prstGeom>
          <a:noFill/>
        </p:spPr>
        <p:txBody>
          <a:bodyPr wrap="square" rtlCol="0">
            <a:spAutoFit/>
          </a:bodyPr>
          <a:lstStyle/>
          <a:p>
            <a:r>
              <a:rPr lang="tr-TR" sz="2400" b="1" dirty="0" smtClean="0">
                <a:latin typeface="Calibri(Gövde)"/>
              </a:rPr>
              <a:t>DERS ÇALIŞMA NEDENİNİZİ ARA ARA KENDİNİZE HATIRLATIN…</a:t>
            </a:r>
            <a:endParaRPr lang="tr-TR" sz="2400" b="1" dirty="0">
              <a:latin typeface="Calibri(Gövde)"/>
            </a:endParaRPr>
          </a:p>
        </p:txBody>
      </p:sp>
      <p:sp>
        <p:nvSpPr>
          <p:cNvPr id="14" name="Metin kutusu 13"/>
          <p:cNvSpPr txBox="1"/>
          <p:nvPr/>
        </p:nvSpPr>
        <p:spPr>
          <a:xfrm>
            <a:off x="1176310" y="4351045"/>
            <a:ext cx="6596025" cy="4524315"/>
          </a:xfrm>
          <a:prstGeom prst="rect">
            <a:avLst/>
          </a:prstGeom>
          <a:noFill/>
        </p:spPr>
        <p:txBody>
          <a:bodyPr wrap="square" rtlCol="0">
            <a:spAutoFit/>
          </a:bodyPr>
          <a:lstStyle/>
          <a:p>
            <a:r>
              <a:rPr lang="tr-TR" sz="3200" dirty="0" smtClean="0"/>
              <a:t>Ders çalışmanız gerektiğini hatırladığınız gibi, ilk başta da söylediğimiz gibi ara ara neden çalışmanız gerektiğini ve bunun size katkılarının ne olacağını hatırlayın. Sürekli göreceğiniz bir noktaya(Ders çalışma alanı dışında) çalışma nedenlerinizi ufak notlara yazıp asın ve gördüğünüz her zaman göz atın…</a:t>
            </a:r>
            <a:endParaRPr lang="tr-TR" sz="3200" dirty="0"/>
          </a:p>
        </p:txBody>
      </p:sp>
      <p:pic>
        <p:nvPicPr>
          <p:cNvPr id="4" name="Resim 3"/>
          <p:cNvPicPr>
            <a:picLocks noChangeAspect="1"/>
          </p:cNvPicPr>
          <p:nvPr/>
        </p:nvPicPr>
        <p:blipFill>
          <a:blip r:embed="rId4"/>
          <a:stretch>
            <a:fillRect/>
          </a:stretch>
        </p:blipFill>
        <p:spPr>
          <a:xfrm>
            <a:off x="13227233" y="8818820"/>
            <a:ext cx="557176" cy="557176"/>
          </a:xfrm>
          <a:prstGeom prst="rect">
            <a:avLst/>
          </a:prstGeom>
        </p:spPr>
      </p:pic>
      <p:pic>
        <p:nvPicPr>
          <p:cNvPr id="5" name="Resim 4"/>
          <p:cNvPicPr>
            <a:picLocks noChangeAspect="1"/>
          </p:cNvPicPr>
          <p:nvPr/>
        </p:nvPicPr>
        <p:blipFill>
          <a:blip r:embed="rId5"/>
          <a:stretch>
            <a:fillRect/>
          </a:stretch>
        </p:blipFill>
        <p:spPr>
          <a:xfrm>
            <a:off x="13784409" y="8818820"/>
            <a:ext cx="607452" cy="557176"/>
          </a:xfrm>
          <a:prstGeom prst="rect">
            <a:avLst/>
          </a:prstGeom>
        </p:spPr>
      </p:pic>
      <p:pic>
        <p:nvPicPr>
          <p:cNvPr id="9" name="Resim 8"/>
          <p:cNvPicPr>
            <a:picLocks noChangeAspect="1"/>
          </p:cNvPicPr>
          <p:nvPr/>
        </p:nvPicPr>
        <p:blipFill>
          <a:blip r:embed="rId6"/>
          <a:stretch>
            <a:fillRect/>
          </a:stretch>
        </p:blipFill>
        <p:spPr>
          <a:xfrm>
            <a:off x="9504078" y="1090209"/>
            <a:ext cx="4302701" cy="7935311"/>
          </a:xfrm>
          <a:prstGeom prst="rect">
            <a:avLst/>
          </a:prstGeom>
        </p:spPr>
      </p:pic>
    </p:spTree>
    <p:extLst>
      <p:ext uri="{BB962C8B-B14F-4D97-AF65-F5344CB8AC3E}">
        <p14:creationId xmlns:p14="http://schemas.microsoft.com/office/powerpoint/2010/main" val="1124758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248082"/>
            <a:ext cx="7467239" cy="830997"/>
          </a:xfrm>
          <a:prstGeom prst="rect">
            <a:avLst/>
          </a:prstGeom>
          <a:noFill/>
        </p:spPr>
        <p:txBody>
          <a:bodyPr wrap="square" rtlCol="0">
            <a:spAutoFit/>
          </a:bodyPr>
          <a:lstStyle/>
          <a:p>
            <a:r>
              <a:rPr lang="tr-TR" sz="2400" b="1" dirty="0" smtClean="0">
                <a:latin typeface="Calibri(Gövde)"/>
              </a:rPr>
              <a:t>NEGATİF DÜŞÜNMEYE BAŞLADIĞINIZDA ELİNİZDEKİLERE GÖZ ATINIZ…</a:t>
            </a:r>
            <a:endParaRPr lang="tr-TR" sz="2400" b="1" dirty="0">
              <a:latin typeface="Calibri(Gövde)"/>
            </a:endParaRPr>
          </a:p>
        </p:txBody>
      </p:sp>
      <p:sp>
        <p:nvSpPr>
          <p:cNvPr id="14" name="Metin kutusu 13"/>
          <p:cNvSpPr txBox="1"/>
          <p:nvPr/>
        </p:nvSpPr>
        <p:spPr>
          <a:xfrm>
            <a:off x="1176310" y="4351045"/>
            <a:ext cx="6596025" cy="4524315"/>
          </a:xfrm>
          <a:prstGeom prst="rect">
            <a:avLst/>
          </a:prstGeom>
          <a:noFill/>
        </p:spPr>
        <p:txBody>
          <a:bodyPr wrap="square" rtlCol="0">
            <a:spAutoFit/>
          </a:bodyPr>
          <a:lstStyle/>
          <a:p>
            <a:r>
              <a:rPr lang="tr-TR" sz="3200" dirty="0" smtClean="0"/>
              <a:t>Her negatiflikte, geriye dönüp başardığınız ve sizin lehinize olan tüm başarıları hayal edin. Nasıl başardığınızı hatırlayın ve mevcut durumda da elinizde olan başarıları gözlemleyin. Unutmayın ki başladığınız sürece kadar elde ettiğiniz bir çok başarı siz istediğiniz için oldu ve bunu da başarabileceğinize inanın…</a:t>
            </a:r>
            <a:endParaRPr lang="tr-TR" sz="3200" dirty="0"/>
          </a:p>
        </p:txBody>
      </p:sp>
      <p:pic>
        <p:nvPicPr>
          <p:cNvPr id="2" name="Resim 1"/>
          <p:cNvPicPr>
            <a:picLocks noChangeAspect="1"/>
          </p:cNvPicPr>
          <p:nvPr/>
        </p:nvPicPr>
        <p:blipFill>
          <a:blip r:embed="rId4"/>
          <a:stretch>
            <a:fillRect/>
          </a:stretch>
        </p:blipFill>
        <p:spPr>
          <a:xfrm>
            <a:off x="8283992" y="752279"/>
            <a:ext cx="5768191" cy="7587689"/>
          </a:xfrm>
          <a:prstGeom prst="rect">
            <a:avLst/>
          </a:prstGeom>
        </p:spPr>
      </p:pic>
      <p:pic>
        <p:nvPicPr>
          <p:cNvPr id="3" name="Resim 2"/>
          <p:cNvPicPr>
            <a:picLocks noChangeAspect="1"/>
          </p:cNvPicPr>
          <p:nvPr/>
        </p:nvPicPr>
        <p:blipFill>
          <a:blip r:embed="rId5"/>
          <a:stretch>
            <a:fillRect/>
          </a:stretch>
        </p:blipFill>
        <p:spPr>
          <a:xfrm>
            <a:off x="13044355" y="8825381"/>
            <a:ext cx="503914" cy="503914"/>
          </a:xfrm>
          <a:prstGeom prst="rect">
            <a:avLst/>
          </a:prstGeom>
        </p:spPr>
      </p:pic>
      <p:pic>
        <p:nvPicPr>
          <p:cNvPr id="12" name="Resim 11"/>
          <p:cNvPicPr>
            <a:picLocks noChangeAspect="1"/>
          </p:cNvPicPr>
          <p:nvPr/>
        </p:nvPicPr>
        <p:blipFill>
          <a:blip r:embed="rId6"/>
          <a:stretch>
            <a:fillRect/>
          </a:stretch>
        </p:blipFill>
        <p:spPr>
          <a:xfrm>
            <a:off x="13548269" y="8825381"/>
            <a:ext cx="503914" cy="503914"/>
          </a:xfrm>
          <a:prstGeom prst="rect">
            <a:avLst/>
          </a:prstGeom>
        </p:spPr>
      </p:pic>
    </p:spTree>
    <p:extLst>
      <p:ext uri="{BB962C8B-B14F-4D97-AF65-F5344CB8AC3E}">
        <p14:creationId xmlns:p14="http://schemas.microsoft.com/office/powerpoint/2010/main" val="2650459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6" y="3248082"/>
            <a:ext cx="8381641" cy="830997"/>
          </a:xfrm>
          <a:prstGeom prst="rect">
            <a:avLst/>
          </a:prstGeom>
          <a:noFill/>
        </p:spPr>
        <p:txBody>
          <a:bodyPr wrap="square" rtlCol="0">
            <a:spAutoFit/>
          </a:bodyPr>
          <a:lstStyle/>
          <a:p>
            <a:r>
              <a:rPr lang="tr-TR" sz="2400" b="1" dirty="0" smtClean="0">
                <a:latin typeface="Calibri(Gövde)"/>
              </a:rPr>
              <a:t>ÇALIŞMA ALANINIZI KENDİNİZE GÖRE VE DİKKATİNİZİ DAĞITMAYACAK ŞEKİLDE DÜZENLEYİN…</a:t>
            </a:r>
            <a:endParaRPr lang="tr-TR" sz="2400" b="1" dirty="0">
              <a:latin typeface="Calibri(Gövde)"/>
            </a:endParaRPr>
          </a:p>
        </p:txBody>
      </p:sp>
      <p:sp>
        <p:nvSpPr>
          <p:cNvPr id="14" name="Metin kutusu 13"/>
          <p:cNvSpPr txBox="1"/>
          <p:nvPr/>
        </p:nvSpPr>
        <p:spPr>
          <a:xfrm>
            <a:off x="1176310" y="4351045"/>
            <a:ext cx="6596025" cy="5016758"/>
          </a:xfrm>
          <a:prstGeom prst="rect">
            <a:avLst/>
          </a:prstGeom>
          <a:noFill/>
        </p:spPr>
        <p:txBody>
          <a:bodyPr wrap="square" rtlCol="0">
            <a:spAutoFit/>
          </a:bodyPr>
          <a:lstStyle/>
          <a:p>
            <a:r>
              <a:rPr lang="tr-TR" sz="3200" dirty="0" smtClean="0"/>
              <a:t>Çalışma salonları ve çalışma masaları her zaman öğrencinin verim almasını ve motivasyonunu diri tutmasını sağlayan diğer etkenlerdendir. Dikkatinizi dağıtacak ve veriminizi düşürecek bir ders çalışma masası ve ortamından uzak durun. Masanızı ve odanızı dikkatinizi dağıtmayacak şekilde düzenleyin. Düzenli oda da ders çalışmaya devam edin…</a:t>
            </a:r>
            <a:endParaRPr lang="tr-TR" sz="3200" dirty="0"/>
          </a:p>
        </p:txBody>
      </p:sp>
      <p:pic>
        <p:nvPicPr>
          <p:cNvPr id="3" name="Resim 2"/>
          <p:cNvPicPr>
            <a:picLocks noChangeAspect="1"/>
          </p:cNvPicPr>
          <p:nvPr/>
        </p:nvPicPr>
        <p:blipFill>
          <a:blip r:embed="rId4"/>
          <a:stretch>
            <a:fillRect/>
          </a:stretch>
        </p:blipFill>
        <p:spPr>
          <a:xfrm>
            <a:off x="13044355" y="8825381"/>
            <a:ext cx="503914" cy="503914"/>
          </a:xfrm>
          <a:prstGeom prst="rect">
            <a:avLst/>
          </a:prstGeom>
        </p:spPr>
      </p:pic>
      <p:pic>
        <p:nvPicPr>
          <p:cNvPr id="4" name="Resim 3"/>
          <p:cNvPicPr>
            <a:picLocks noChangeAspect="1"/>
          </p:cNvPicPr>
          <p:nvPr/>
        </p:nvPicPr>
        <p:blipFill>
          <a:blip r:embed="rId5"/>
          <a:stretch>
            <a:fillRect/>
          </a:stretch>
        </p:blipFill>
        <p:spPr>
          <a:xfrm>
            <a:off x="13548269" y="8760164"/>
            <a:ext cx="569131" cy="569131"/>
          </a:xfrm>
          <a:prstGeom prst="rect">
            <a:avLst/>
          </a:prstGeom>
        </p:spPr>
      </p:pic>
      <p:pic>
        <p:nvPicPr>
          <p:cNvPr id="5" name="Resim 4"/>
          <p:cNvPicPr>
            <a:picLocks noChangeAspect="1"/>
          </p:cNvPicPr>
          <p:nvPr/>
        </p:nvPicPr>
        <p:blipFill>
          <a:blip r:embed="rId6"/>
          <a:stretch>
            <a:fillRect/>
          </a:stretch>
        </p:blipFill>
        <p:spPr>
          <a:xfrm>
            <a:off x="9234698" y="2643809"/>
            <a:ext cx="4882702" cy="5987547"/>
          </a:xfrm>
          <a:prstGeom prst="rect">
            <a:avLst/>
          </a:prstGeom>
        </p:spPr>
      </p:pic>
    </p:spTree>
    <p:extLst>
      <p:ext uri="{BB962C8B-B14F-4D97-AF65-F5344CB8AC3E}">
        <p14:creationId xmlns:p14="http://schemas.microsoft.com/office/powerpoint/2010/main" val="3867866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6" y="3248082"/>
            <a:ext cx="7805171" cy="830997"/>
          </a:xfrm>
          <a:prstGeom prst="rect">
            <a:avLst/>
          </a:prstGeom>
          <a:noFill/>
        </p:spPr>
        <p:txBody>
          <a:bodyPr wrap="square" rtlCol="0">
            <a:spAutoFit/>
          </a:bodyPr>
          <a:lstStyle/>
          <a:p>
            <a:r>
              <a:rPr lang="tr-TR" sz="2400" b="1" dirty="0" smtClean="0">
                <a:latin typeface="Calibri(Gövde)"/>
              </a:rPr>
              <a:t>BASİT VE SADELEŞTİRİLMİŞ YAPILACAKLAR LİSTESİ OLUŞTURUN.</a:t>
            </a:r>
            <a:endParaRPr lang="tr-TR" sz="2400" b="1" dirty="0">
              <a:latin typeface="Calibri(Gövde)"/>
            </a:endParaRPr>
          </a:p>
        </p:txBody>
      </p:sp>
      <p:pic>
        <p:nvPicPr>
          <p:cNvPr id="3" name="Resim 2"/>
          <p:cNvPicPr>
            <a:picLocks noChangeAspect="1"/>
          </p:cNvPicPr>
          <p:nvPr/>
        </p:nvPicPr>
        <p:blipFill>
          <a:blip r:embed="rId4"/>
          <a:stretch>
            <a:fillRect/>
          </a:stretch>
        </p:blipFill>
        <p:spPr>
          <a:xfrm>
            <a:off x="13044355" y="8825381"/>
            <a:ext cx="503914" cy="503914"/>
          </a:xfrm>
          <a:prstGeom prst="rect">
            <a:avLst/>
          </a:prstGeom>
        </p:spPr>
      </p:pic>
      <p:pic>
        <p:nvPicPr>
          <p:cNvPr id="2" name="Resim 1"/>
          <p:cNvPicPr>
            <a:picLocks noChangeAspect="1"/>
          </p:cNvPicPr>
          <p:nvPr/>
        </p:nvPicPr>
        <p:blipFill>
          <a:blip r:embed="rId5"/>
          <a:stretch>
            <a:fillRect/>
          </a:stretch>
        </p:blipFill>
        <p:spPr>
          <a:xfrm>
            <a:off x="7669347" y="2810621"/>
            <a:ext cx="6448053" cy="5269729"/>
          </a:xfrm>
          <a:prstGeom prst="rect">
            <a:avLst/>
          </a:prstGeom>
        </p:spPr>
      </p:pic>
      <p:pic>
        <p:nvPicPr>
          <p:cNvPr id="12" name="Resim 11"/>
          <p:cNvPicPr>
            <a:picLocks noChangeAspect="1"/>
          </p:cNvPicPr>
          <p:nvPr/>
        </p:nvPicPr>
        <p:blipFill>
          <a:blip r:embed="rId4"/>
          <a:stretch>
            <a:fillRect/>
          </a:stretch>
        </p:blipFill>
        <p:spPr>
          <a:xfrm>
            <a:off x="13548269" y="8825381"/>
            <a:ext cx="503914" cy="503914"/>
          </a:xfrm>
          <a:prstGeom prst="rect">
            <a:avLst/>
          </a:prstGeom>
        </p:spPr>
      </p:pic>
      <p:graphicFrame>
        <p:nvGraphicFramePr>
          <p:cNvPr id="9" name="Tablo 8"/>
          <p:cNvGraphicFramePr>
            <a:graphicFrameLocks noGrp="1"/>
          </p:cNvGraphicFramePr>
          <p:nvPr>
            <p:extLst>
              <p:ext uri="{D42A27DB-BD31-4B8C-83A1-F6EECF244321}">
                <p14:modId xmlns:p14="http://schemas.microsoft.com/office/powerpoint/2010/main" val="3299483289"/>
              </p:ext>
            </p:extLst>
          </p:nvPr>
        </p:nvGraphicFramePr>
        <p:xfrm>
          <a:off x="838443" y="4512271"/>
          <a:ext cx="6596026" cy="4817024"/>
        </p:xfrm>
        <a:graphic>
          <a:graphicData uri="http://schemas.openxmlformats.org/drawingml/2006/table">
            <a:tbl>
              <a:tblPr firstRow="1" bandRow="1">
                <a:tableStyleId>{616DA210-FB5B-4158-B5E0-FEB733F419BA}</a:tableStyleId>
              </a:tblPr>
              <a:tblGrid>
                <a:gridCol w="3298013">
                  <a:extLst>
                    <a:ext uri="{9D8B030D-6E8A-4147-A177-3AD203B41FA5}">
                      <a16:colId xmlns:a16="http://schemas.microsoft.com/office/drawing/2014/main" xmlns="" val="4100357710"/>
                    </a:ext>
                  </a:extLst>
                </a:gridCol>
                <a:gridCol w="3298013">
                  <a:extLst>
                    <a:ext uri="{9D8B030D-6E8A-4147-A177-3AD203B41FA5}">
                      <a16:colId xmlns:a16="http://schemas.microsoft.com/office/drawing/2014/main" xmlns="" val="2109226382"/>
                    </a:ext>
                  </a:extLst>
                </a:gridCol>
              </a:tblGrid>
              <a:tr h="888363">
                <a:tc>
                  <a:txBody>
                    <a:bodyPr/>
                    <a:lstStyle/>
                    <a:p>
                      <a:pPr algn="ctr"/>
                      <a:r>
                        <a:rPr lang="tr-TR" dirty="0" smtClean="0"/>
                        <a:t>BU</a:t>
                      </a:r>
                      <a:r>
                        <a:rPr lang="tr-TR" baseline="0" dirty="0" smtClean="0"/>
                        <a:t> GÜN İÇİNDE YAPACAKLARIM</a:t>
                      </a:r>
                      <a:endParaRPr lang="tr-TR" dirty="0"/>
                    </a:p>
                  </a:txBody>
                  <a:tcPr/>
                </a:tc>
                <a:tc>
                  <a:txBody>
                    <a:bodyPr/>
                    <a:lstStyle/>
                    <a:p>
                      <a:pPr algn="ctr"/>
                      <a:r>
                        <a:rPr lang="tr-TR" dirty="0" smtClean="0"/>
                        <a:t>BU HAFTA İÇİNDE YAPACAKLARIM</a:t>
                      </a:r>
                      <a:endParaRPr lang="tr-TR" dirty="0"/>
                    </a:p>
                  </a:txBody>
                  <a:tcPr/>
                </a:tc>
                <a:extLst>
                  <a:ext uri="{0D108BD9-81ED-4DB2-BD59-A6C34878D82A}">
                    <a16:rowId xmlns:a16="http://schemas.microsoft.com/office/drawing/2014/main" xmlns="" val="502332902"/>
                  </a:ext>
                </a:extLst>
              </a:tr>
              <a:tr h="3928661">
                <a:tc>
                  <a:txBody>
                    <a:bodyPr/>
                    <a:lstStyle/>
                    <a:p>
                      <a:pPr algn="ctr"/>
                      <a:endParaRPr lang="tr-TR" sz="2400" dirty="0" smtClean="0"/>
                    </a:p>
                    <a:p>
                      <a:pPr algn="ctr"/>
                      <a:endParaRPr lang="tr-TR" sz="2400" dirty="0" smtClean="0"/>
                    </a:p>
                    <a:p>
                      <a:pPr algn="ctr"/>
                      <a:r>
                        <a:rPr lang="tr-TR" sz="2400" dirty="0" smtClean="0"/>
                        <a:t>KALABALIK OLMADAN SADE</a:t>
                      </a:r>
                      <a:r>
                        <a:rPr lang="tr-TR" sz="2400" baseline="0" dirty="0" smtClean="0"/>
                        <a:t> VE ANLAŞILIR BİR LİSTE SONRASI HER YAPTIĞINIZ ÇALIŞMANIN ÜZERİNİ ÇİZİN VE BİR SONRAKİ ÇALIŞMANIZA GEÇİN. </a:t>
                      </a:r>
                      <a:endParaRPr lang="tr-TR" sz="2400" dirty="0"/>
                    </a:p>
                  </a:txBody>
                  <a:tcPr/>
                </a:tc>
                <a:tc>
                  <a:txBody>
                    <a:bodyPr/>
                    <a:lstStyle/>
                    <a:p>
                      <a:pPr algn="ctr"/>
                      <a:endParaRPr lang="tr-TR" sz="2400" dirty="0" smtClean="0"/>
                    </a:p>
                    <a:p>
                      <a:pPr algn="ctr"/>
                      <a:endParaRPr lang="tr-TR" sz="2400" dirty="0" smtClean="0"/>
                    </a:p>
                    <a:p>
                      <a:pPr algn="ctr"/>
                      <a:r>
                        <a:rPr lang="tr-TR" sz="2400" dirty="0" smtClean="0"/>
                        <a:t>BU LİSTEYİ AYLIK</a:t>
                      </a:r>
                      <a:r>
                        <a:rPr lang="tr-TR" sz="2400" baseline="0" dirty="0" smtClean="0"/>
                        <a:t> YILLIK VE 10 YILLIK ŞEKLİNDE DÜZENLEYEBİLİRSİNİZ</a:t>
                      </a:r>
                      <a:r>
                        <a:rPr lang="tr-TR" sz="2800" baseline="0" dirty="0" smtClean="0"/>
                        <a:t>. </a:t>
                      </a:r>
                      <a:endParaRPr lang="tr-TR" sz="2800" dirty="0" smtClean="0"/>
                    </a:p>
                    <a:p>
                      <a:pPr algn="ctr"/>
                      <a:endParaRPr lang="tr-TR" dirty="0"/>
                    </a:p>
                  </a:txBody>
                  <a:tcPr/>
                </a:tc>
                <a:extLst>
                  <a:ext uri="{0D108BD9-81ED-4DB2-BD59-A6C34878D82A}">
                    <a16:rowId xmlns:a16="http://schemas.microsoft.com/office/drawing/2014/main" xmlns="" val="1681081254"/>
                  </a:ext>
                </a:extLst>
              </a:tr>
            </a:tbl>
          </a:graphicData>
        </a:graphic>
      </p:graphicFrame>
    </p:spTree>
    <p:extLst>
      <p:ext uri="{BB962C8B-B14F-4D97-AF65-F5344CB8AC3E}">
        <p14:creationId xmlns:p14="http://schemas.microsoft.com/office/powerpoint/2010/main" val="1552796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6" y="3248082"/>
            <a:ext cx="7805171" cy="461665"/>
          </a:xfrm>
          <a:prstGeom prst="rect">
            <a:avLst/>
          </a:prstGeom>
          <a:noFill/>
        </p:spPr>
        <p:txBody>
          <a:bodyPr wrap="square" rtlCol="0">
            <a:spAutoFit/>
          </a:bodyPr>
          <a:lstStyle/>
          <a:p>
            <a:r>
              <a:rPr lang="tr-TR" sz="2400" b="1" dirty="0" smtClean="0">
                <a:latin typeface="Calibri(Gövde)"/>
              </a:rPr>
              <a:t>ARA VERİN…</a:t>
            </a:r>
            <a:endParaRPr lang="tr-TR" sz="2400" b="1" dirty="0">
              <a:latin typeface="Calibri(Gövde)"/>
            </a:endParaRPr>
          </a:p>
        </p:txBody>
      </p:sp>
      <p:pic>
        <p:nvPicPr>
          <p:cNvPr id="3" name="Resim 2"/>
          <p:cNvPicPr>
            <a:picLocks noChangeAspect="1"/>
          </p:cNvPicPr>
          <p:nvPr/>
        </p:nvPicPr>
        <p:blipFill>
          <a:blip r:embed="rId4"/>
          <a:stretch>
            <a:fillRect/>
          </a:stretch>
        </p:blipFill>
        <p:spPr>
          <a:xfrm>
            <a:off x="13044355" y="8825381"/>
            <a:ext cx="503914" cy="503914"/>
          </a:xfrm>
          <a:prstGeom prst="rect">
            <a:avLst/>
          </a:prstGeom>
        </p:spPr>
      </p:pic>
      <p:pic>
        <p:nvPicPr>
          <p:cNvPr id="4" name="Resim 3"/>
          <p:cNvPicPr>
            <a:picLocks noChangeAspect="1"/>
          </p:cNvPicPr>
          <p:nvPr/>
        </p:nvPicPr>
        <p:blipFill>
          <a:blip r:embed="rId5"/>
          <a:stretch>
            <a:fillRect/>
          </a:stretch>
        </p:blipFill>
        <p:spPr>
          <a:xfrm>
            <a:off x="13462622" y="8825381"/>
            <a:ext cx="491917" cy="503914"/>
          </a:xfrm>
          <a:prstGeom prst="rect">
            <a:avLst/>
          </a:prstGeom>
        </p:spPr>
      </p:pic>
      <p:pic>
        <p:nvPicPr>
          <p:cNvPr id="5" name="Resim 4"/>
          <p:cNvPicPr>
            <a:picLocks noChangeAspect="1"/>
          </p:cNvPicPr>
          <p:nvPr/>
        </p:nvPicPr>
        <p:blipFill>
          <a:blip r:embed="rId6"/>
          <a:stretch>
            <a:fillRect/>
          </a:stretch>
        </p:blipFill>
        <p:spPr>
          <a:xfrm>
            <a:off x="8047607" y="2538655"/>
            <a:ext cx="5906932" cy="5940783"/>
          </a:xfrm>
          <a:prstGeom prst="rect">
            <a:avLst/>
          </a:prstGeom>
        </p:spPr>
      </p:pic>
      <p:sp>
        <p:nvSpPr>
          <p:cNvPr id="13" name="Metin kutusu 12"/>
          <p:cNvSpPr txBox="1"/>
          <p:nvPr/>
        </p:nvSpPr>
        <p:spPr>
          <a:xfrm>
            <a:off x="838443" y="4086482"/>
            <a:ext cx="6718852" cy="5016758"/>
          </a:xfrm>
          <a:prstGeom prst="rect">
            <a:avLst/>
          </a:prstGeom>
          <a:noFill/>
        </p:spPr>
        <p:txBody>
          <a:bodyPr wrap="square" rtlCol="0">
            <a:spAutoFit/>
          </a:bodyPr>
          <a:lstStyle/>
          <a:p>
            <a:r>
              <a:rPr lang="tr-TR" sz="3200" dirty="0" smtClean="0"/>
              <a:t>İnsanların sürekli çalışması beynin yorulmasına ve algılamaların düşmesine sebep verebilmektedir. Bu nedenle çalışmalarınızda muhakkak ama muhakkak ara vererek çalışmanızı öneririz… Kısa molalar ve birkaç saatlik uzun molalar ile süreci devam ettirmeniz algılamanızda ve motivasyonunuzda büyük etkiler gösterecektir.</a:t>
            </a:r>
            <a:endParaRPr lang="tr-TR" sz="3200" dirty="0"/>
          </a:p>
        </p:txBody>
      </p:sp>
    </p:spTree>
    <p:extLst>
      <p:ext uri="{BB962C8B-B14F-4D97-AF65-F5344CB8AC3E}">
        <p14:creationId xmlns:p14="http://schemas.microsoft.com/office/powerpoint/2010/main" val="3536795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6" y="3248082"/>
            <a:ext cx="7805171" cy="461665"/>
          </a:xfrm>
          <a:prstGeom prst="rect">
            <a:avLst/>
          </a:prstGeom>
          <a:noFill/>
        </p:spPr>
        <p:txBody>
          <a:bodyPr wrap="square" rtlCol="0">
            <a:spAutoFit/>
          </a:bodyPr>
          <a:lstStyle/>
          <a:p>
            <a:r>
              <a:rPr lang="tr-TR" sz="2400" b="1" dirty="0" smtClean="0">
                <a:latin typeface="Calibri(Gövde)"/>
              </a:rPr>
              <a:t>UYKU DÜZENİNİZE DİKKAT EDİN</a:t>
            </a:r>
            <a:endParaRPr lang="tr-TR" sz="2400" b="1" dirty="0">
              <a:latin typeface="Calibri(Gövde)"/>
            </a:endParaRPr>
          </a:p>
        </p:txBody>
      </p:sp>
      <p:pic>
        <p:nvPicPr>
          <p:cNvPr id="3" name="Resim 2"/>
          <p:cNvPicPr>
            <a:picLocks noChangeAspect="1"/>
          </p:cNvPicPr>
          <p:nvPr/>
        </p:nvPicPr>
        <p:blipFill>
          <a:blip r:embed="rId4"/>
          <a:stretch>
            <a:fillRect/>
          </a:stretch>
        </p:blipFill>
        <p:spPr>
          <a:xfrm>
            <a:off x="13044355" y="8825381"/>
            <a:ext cx="503914" cy="503914"/>
          </a:xfrm>
          <a:prstGeom prst="rect">
            <a:avLst/>
          </a:prstGeom>
        </p:spPr>
      </p:pic>
      <p:sp>
        <p:nvSpPr>
          <p:cNvPr id="13" name="Metin kutusu 12"/>
          <p:cNvSpPr txBox="1"/>
          <p:nvPr/>
        </p:nvSpPr>
        <p:spPr>
          <a:xfrm>
            <a:off x="838443" y="4086482"/>
            <a:ext cx="6718852" cy="5016758"/>
          </a:xfrm>
          <a:prstGeom prst="rect">
            <a:avLst/>
          </a:prstGeom>
          <a:noFill/>
        </p:spPr>
        <p:txBody>
          <a:bodyPr wrap="square" rtlCol="0">
            <a:spAutoFit/>
          </a:bodyPr>
          <a:lstStyle/>
          <a:p>
            <a:r>
              <a:rPr lang="tr-TR" sz="3200" dirty="0" smtClean="0"/>
              <a:t>Çoğu insanın gece uykularına dikkat etmediği ve istenilen düzeyde uymadığı gözlemlenmektedir. Günlük 7 ile 9 saat aralığında uyumayan bireylerin, bilişsel süreçlerinde sorunlar olduğu yapılan araştırmalarda gözlemlenmiştir. Bu nedenle motive olmak ve verim almak için günlük uyumanız gereken sürelere dikkat ediniz…İstenilen saat kadar uyumanız önemlidir…</a:t>
            </a:r>
            <a:endParaRPr lang="tr-TR" sz="3200" dirty="0"/>
          </a:p>
        </p:txBody>
      </p:sp>
      <p:pic>
        <p:nvPicPr>
          <p:cNvPr id="12" name="Resim 11"/>
          <p:cNvPicPr>
            <a:picLocks noChangeAspect="1"/>
          </p:cNvPicPr>
          <p:nvPr/>
        </p:nvPicPr>
        <p:blipFill>
          <a:blip r:embed="rId5"/>
          <a:stretch>
            <a:fillRect/>
          </a:stretch>
        </p:blipFill>
        <p:spPr>
          <a:xfrm>
            <a:off x="13552696" y="8825381"/>
            <a:ext cx="620504" cy="503914"/>
          </a:xfrm>
          <a:prstGeom prst="rect">
            <a:avLst/>
          </a:prstGeom>
        </p:spPr>
      </p:pic>
      <p:pic>
        <p:nvPicPr>
          <p:cNvPr id="14" name="Resim 13"/>
          <p:cNvPicPr>
            <a:picLocks noChangeAspect="1"/>
          </p:cNvPicPr>
          <p:nvPr/>
        </p:nvPicPr>
        <p:blipFill>
          <a:blip r:embed="rId6"/>
          <a:stretch>
            <a:fillRect/>
          </a:stretch>
        </p:blipFill>
        <p:spPr>
          <a:xfrm>
            <a:off x="7434468" y="3020544"/>
            <a:ext cx="6823875" cy="4280718"/>
          </a:xfrm>
          <a:prstGeom prst="rect">
            <a:avLst/>
          </a:prstGeom>
        </p:spPr>
      </p:pic>
    </p:spTree>
    <p:extLst>
      <p:ext uri="{BB962C8B-B14F-4D97-AF65-F5344CB8AC3E}">
        <p14:creationId xmlns:p14="http://schemas.microsoft.com/office/powerpoint/2010/main" val="2981788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6" y="3248082"/>
            <a:ext cx="7805171" cy="461665"/>
          </a:xfrm>
          <a:prstGeom prst="rect">
            <a:avLst/>
          </a:prstGeom>
          <a:noFill/>
        </p:spPr>
        <p:txBody>
          <a:bodyPr wrap="square" rtlCol="0">
            <a:spAutoFit/>
          </a:bodyPr>
          <a:lstStyle/>
          <a:p>
            <a:r>
              <a:rPr lang="tr-TR" sz="2400" b="1" dirty="0" smtClean="0">
                <a:latin typeface="Calibri(Gövde)"/>
              </a:rPr>
              <a:t>EGZERSİZ YAPIN…</a:t>
            </a:r>
            <a:endParaRPr lang="tr-TR" sz="2400" b="1" dirty="0">
              <a:latin typeface="Calibri(Gövde)"/>
            </a:endParaRPr>
          </a:p>
        </p:txBody>
      </p:sp>
      <p:pic>
        <p:nvPicPr>
          <p:cNvPr id="3" name="Resim 2"/>
          <p:cNvPicPr>
            <a:picLocks noChangeAspect="1"/>
          </p:cNvPicPr>
          <p:nvPr/>
        </p:nvPicPr>
        <p:blipFill>
          <a:blip r:embed="rId4"/>
          <a:stretch>
            <a:fillRect/>
          </a:stretch>
        </p:blipFill>
        <p:spPr>
          <a:xfrm>
            <a:off x="13044355" y="8825381"/>
            <a:ext cx="503914" cy="503914"/>
          </a:xfrm>
          <a:prstGeom prst="rect">
            <a:avLst/>
          </a:prstGeom>
        </p:spPr>
      </p:pic>
      <p:sp>
        <p:nvSpPr>
          <p:cNvPr id="13" name="Metin kutusu 12"/>
          <p:cNvSpPr txBox="1"/>
          <p:nvPr/>
        </p:nvSpPr>
        <p:spPr>
          <a:xfrm>
            <a:off x="1716516" y="3999025"/>
            <a:ext cx="6718852" cy="5078313"/>
          </a:xfrm>
          <a:prstGeom prst="rect">
            <a:avLst/>
          </a:prstGeom>
          <a:noFill/>
        </p:spPr>
        <p:txBody>
          <a:bodyPr wrap="square" rtlCol="0">
            <a:spAutoFit/>
          </a:bodyPr>
          <a:lstStyle/>
          <a:p>
            <a:r>
              <a:rPr lang="tr-TR" sz="3600" dirty="0" smtClean="0"/>
              <a:t>Vücudunuzun dinç kalması ve uyanık kalması için düzenli olarak egzersiz yapmanız önerilmektedir. Ev içinde ders çalışma boşluklarınızda veya uzun aralarınızda kısa süreli egzersizlerin faydalı olacağını unutmadan hareket etmeniz sizler için yararlı olacaktır. </a:t>
            </a:r>
            <a:endParaRPr lang="tr-TR" sz="3600" dirty="0"/>
          </a:p>
        </p:txBody>
      </p:sp>
      <p:pic>
        <p:nvPicPr>
          <p:cNvPr id="2" name="Resim 1"/>
          <p:cNvPicPr>
            <a:picLocks noChangeAspect="1"/>
          </p:cNvPicPr>
          <p:nvPr/>
        </p:nvPicPr>
        <p:blipFill>
          <a:blip r:embed="rId5"/>
          <a:stretch>
            <a:fillRect/>
          </a:stretch>
        </p:blipFill>
        <p:spPr>
          <a:xfrm>
            <a:off x="8310137" y="2643809"/>
            <a:ext cx="6165570" cy="6141006"/>
          </a:xfrm>
          <a:prstGeom prst="rect">
            <a:avLst/>
          </a:prstGeom>
        </p:spPr>
      </p:pic>
      <p:pic>
        <p:nvPicPr>
          <p:cNvPr id="4" name="Resim 3"/>
          <p:cNvPicPr>
            <a:picLocks noChangeAspect="1"/>
          </p:cNvPicPr>
          <p:nvPr/>
        </p:nvPicPr>
        <p:blipFill>
          <a:blip r:embed="rId6"/>
          <a:stretch>
            <a:fillRect/>
          </a:stretch>
        </p:blipFill>
        <p:spPr>
          <a:xfrm>
            <a:off x="13548269" y="8784815"/>
            <a:ext cx="550493" cy="550493"/>
          </a:xfrm>
          <a:prstGeom prst="rect">
            <a:avLst/>
          </a:prstGeom>
        </p:spPr>
      </p:pic>
    </p:spTree>
    <p:extLst>
      <p:ext uri="{BB962C8B-B14F-4D97-AF65-F5344CB8AC3E}">
        <p14:creationId xmlns:p14="http://schemas.microsoft.com/office/powerpoint/2010/main" val="2559833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767718" y="2044316"/>
            <a:ext cx="9668676" cy="7503029"/>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4"/>
          <a:stretch>
            <a:fillRect/>
          </a:stretch>
        </p:blipFill>
        <p:spPr>
          <a:xfrm>
            <a:off x="636104" y="3236410"/>
            <a:ext cx="1080413" cy="838400"/>
          </a:xfrm>
          <a:prstGeom prst="rect">
            <a:avLst/>
          </a:prstGeom>
        </p:spPr>
      </p:pic>
      <p:sp>
        <p:nvSpPr>
          <p:cNvPr id="10" name="Metin kutusu 9"/>
          <p:cNvSpPr txBox="1"/>
          <p:nvPr/>
        </p:nvSpPr>
        <p:spPr>
          <a:xfrm>
            <a:off x="1716517" y="3222208"/>
            <a:ext cx="6473327" cy="830997"/>
          </a:xfrm>
          <a:prstGeom prst="rect">
            <a:avLst/>
          </a:prstGeom>
          <a:noFill/>
        </p:spPr>
        <p:txBody>
          <a:bodyPr wrap="square" rtlCol="0">
            <a:spAutoFit/>
          </a:bodyPr>
          <a:lstStyle/>
          <a:p>
            <a:r>
              <a:rPr lang="tr-TR" sz="2400" b="1" dirty="0" smtClean="0">
                <a:latin typeface="Calibri(Gövde)"/>
              </a:rPr>
              <a:t>GERÇEK VE ULAŞILABİLİR HEDEFLER BELİRLEYİN</a:t>
            </a:r>
            <a:endParaRPr lang="tr-TR" sz="2400" b="1" dirty="0">
              <a:latin typeface="Calibri(Gövde)"/>
            </a:endParaRPr>
          </a:p>
        </p:txBody>
      </p:sp>
      <p:pic>
        <p:nvPicPr>
          <p:cNvPr id="3" name="Resim 2"/>
          <p:cNvPicPr>
            <a:picLocks noChangeAspect="1"/>
          </p:cNvPicPr>
          <p:nvPr/>
        </p:nvPicPr>
        <p:blipFill>
          <a:blip r:embed="rId5"/>
          <a:stretch>
            <a:fillRect/>
          </a:stretch>
        </p:blipFill>
        <p:spPr>
          <a:xfrm>
            <a:off x="13044355" y="8825381"/>
            <a:ext cx="503914" cy="503914"/>
          </a:xfrm>
          <a:prstGeom prst="rect">
            <a:avLst/>
          </a:prstGeom>
        </p:spPr>
      </p:pic>
      <p:sp>
        <p:nvSpPr>
          <p:cNvPr id="13" name="Metin kutusu 12"/>
          <p:cNvSpPr txBox="1"/>
          <p:nvPr/>
        </p:nvSpPr>
        <p:spPr>
          <a:xfrm>
            <a:off x="838443" y="4086482"/>
            <a:ext cx="6718852" cy="5016758"/>
          </a:xfrm>
          <a:prstGeom prst="rect">
            <a:avLst/>
          </a:prstGeom>
          <a:noFill/>
        </p:spPr>
        <p:txBody>
          <a:bodyPr wrap="square" rtlCol="0">
            <a:spAutoFit/>
          </a:bodyPr>
          <a:lstStyle/>
          <a:p>
            <a:r>
              <a:rPr lang="tr-TR" sz="3200" dirty="0" smtClean="0"/>
              <a:t>Sürecinizdeki diğer önemli etkenlerden bir tanesi de hedef oluşturmak diye belirtmiştik, ama hedef belirlerken de ulaşabileceğiniz, etkili ve sizi ikna eden gerçek hedefler olmalıdır. Dünyayı fethedeceğim gibi, Amerika Devlet Başkanı olacağım gibi ucu açık ve uzun vadeli hedefler oluşturmanız sizleri motive etmez ve gerçeklere ulaştırmaz….</a:t>
            </a:r>
            <a:endParaRPr lang="tr-TR" sz="3200" dirty="0"/>
          </a:p>
        </p:txBody>
      </p:sp>
      <p:pic>
        <p:nvPicPr>
          <p:cNvPr id="12" name="Resim 11"/>
          <p:cNvPicPr>
            <a:picLocks noChangeAspect="1"/>
          </p:cNvPicPr>
          <p:nvPr/>
        </p:nvPicPr>
        <p:blipFill>
          <a:blip r:embed="rId6"/>
          <a:stretch>
            <a:fillRect/>
          </a:stretch>
        </p:blipFill>
        <p:spPr>
          <a:xfrm>
            <a:off x="13526326" y="8821414"/>
            <a:ext cx="503658" cy="503658"/>
          </a:xfrm>
          <a:prstGeom prst="rect">
            <a:avLst/>
          </a:prstGeom>
        </p:spPr>
      </p:pic>
    </p:spTree>
    <p:extLst>
      <p:ext uri="{BB962C8B-B14F-4D97-AF65-F5344CB8AC3E}">
        <p14:creationId xmlns:p14="http://schemas.microsoft.com/office/powerpoint/2010/main" val="2171825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4" name="Resim 3"/>
          <p:cNvPicPr>
            <a:picLocks noChangeAspect="1"/>
          </p:cNvPicPr>
          <p:nvPr/>
        </p:nvPicPr>
        <p:blipFill>
          <a:blip r:embed="rId3"/>
          <a:stretch>
            <a:fillRect/>
          </a:stretch>
        </p:blipFill>
        <p:spPr>
          <a:xfrm>
            <a:off x="1359033" y="2643809"/>
            <a:ext cx="6769767" cy="6680186"/>
          </a:xfrm>
          <a:prstGeom prst="rect">
            <a:avLst/>
          </a:prstGeom>
        </p:spPr>
      </p:pic>
      <p:sp>
        <p:nvSpPr>
          <p:cNvPr id="5" name="Dikdörtgen 4"/>
          <p:cNvSpPr/>
          <p:nvPr/>
        </p:nvSpPr>
        <p:spPr>
          <a:xfrm>
            <a:off x="9198539" y="4911199"/>
            <a:ext cx="4700262" cy="1569660"/>
          </a:xfrm>
          <a:prstGeom prst="rect">
            <a:avLst/>
          </a:prstGeom>
          <a:noFill/>
        </p:spPr>
        <p:txBody>
          <a:bodyPr wrap="none" lIns="91440" tIns="45720" rIns="91440" bIns="45720">
            <a:spAutoFit/>
          </a:bodyPr>
          <a:lstStyle/>
          <a:p>
            <a:pPr algn="ctr"/>
            <a:r>
              <a:rPr lang="tr-TR" sz="4800" b="0" cap="none" spc="0" dirty="0" smtClean="0">
                <a:ln w="0"/>
                <a:solidFill>
                  <a:srgbClr val="FF0000"/>
                </a:solidFill>
                <a:effectLst>
                  <a:outerShdw blurRad="38100" dist="19050" dir="2700000" algn="tl" rotWithShape="0">
                    <a:schemeClr val="dk1">
                      <a:alpha val="40000"/>
                    </a:schemeClr>
                  </a:outerShdw>
                </a:effectLst>
              </a:rPr>
              <a:t>HEDEFİMİ NASIL</a:t>
            </a:r>
          </a:p>
          <a:p>
            <a:pPr algn="ctr"/>
            <a:r>
              <a:rPr lang="tr-TR" sz="4800" dirty="0" smtClean="0">
                <a:ln w="0"/>
                <a:solidFill>
                  <a:srgbClr val="FF0000"/>
                </a:solidFill>
                <a:effectLst>
                  <a:outerShdw blurRad="38100" dist="19050" dir="2700000" algn="tl" rotWithShape="0">
                    <a:schemeClr val="dk1">
                      <a:alpha val="40000"/>
                    </a:schemeClr>
                  </a:outerShdw>
                </a:effectLst>
              </a:rPr>
              <a:t>BELİRLEYECEĞİM?</a:t>
            </a:r>
            <a:endParaRPr lang="tr-TR" sz="4800" b="0" cap="none" spc="0" dirty="0">
              <a:ln w="0"/>
              <a:solidFill>
                <a:srgbClr val="FF0000"/>
              </a:solidFill>
              <a:effectLst>
                <a:outerShdw blurRad="38100" dist="19050" dir="2700000" algn="tl" rotWithShape="0">
                  <a:schemeClr val="dk1">
                    <a:alpha val="40000"/>
                  </a:schemeClr>
                </a:outerShdw>
              </a:effectLst>
            </a:endParaRPr>
          </a:p>
        </p:txBody>
      </p:sp>
      <p:pic>
        <p:nvPicPr>
          <p:cNvPr id="14" name="Resim 13"/>
          <p:cNvPicPr>
            <a:picLocks noChangeAspect="1"/>
          </p:cNvPicPr>
          <p:nvPr/>
        </p:nvPicPr>
        <p:blipFill>
          <a:blip r:embed="rId4"/>
          <a:stretch>
            <a:fillRect/>
          </a:stretch>
        </p:blipFill>
        <p:spPr>
          <a:xfrm>
            <a:off x="10098158" y="2520857"/>
            <a:ext cx="2901025" cy="2251194"/>
          </a:xfrm>
          <a:prstGeom prst="rect">
            <a:avLst/>
          </a:prstGeom>
        </p:spPr>
      </p:pic>
    </p:spTree>
    <p:extLst>
      <p:ext uri="{BB962C8B-B14F-4D97-AF65-F5344CB8AC3E}">
        <p14:creationId xmlns:p14="http://schemas.microsoft.com/office/powerpoint/2010/main" val="478166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3"/>
          <a:stretch>
            <a:fillRect/>
          </a:stretch>
        </p:blipFill>
        <p:spPr>
          <a:xfrm>
            <a:off x="1114790" y="3717016"/>
            <a:ext cx="952550" cy="739178"/>
          </a:xfrm>
          <a:prstGeom prst="rect">
            <a:avLst/>
          </a:prstGeom>
        </p:spPr>
      </p:pic>
      <p:pic>
        <p:nvPicPr>
          <p:cNvPr id="2" name="Resim 1"/>
          <p:cNvPicPr>
            <a:picLocks noChangeAspect="1"/>
          </p:cNvPicPr>
          <p:nvPr/>
        </p:nvPicPr>
        <p:blipFill>
          <a:blip r:embed="rId4"/>
          <a:stretch>
            <a:fillRect/>
          </a:stretch>
        </p:blipFill>
        <p:spPr>
          <a:xfrm>
            <a:off x="7198422" y="3657162"/>
            <a:ext cx="7540978" cy="5407378"/>
          </a:xfrm>
          <a:prstGeom prst="rect">
            <a:avLst/>
          </a:prstGeom>
        </p:spPr>
      </p:pic>
      <p:pic>
        <p:nvPicPr>
          <p:cNvPr id="10" name="Resim 9"/>
          <p:cNvPicPr>
            <a:picLocks noChangeAspect="1"/>
          </p:cNvPicPr>
          <p:nvPr/>
        </p:nvPicPr>
        <p:blipFill>
          <a:blip r:embed="rId5"/>
          <a:stretch>
            <a:fillRect/>
          </a:stretch>
        </p:blipFill>
        <p:spPr>
          <a:xfrm>
            <a:off x="13044355" y="8825381"/>
            <a:ext cx="503914" cy="503914"/>
          </a:xfrm>
          <a:prstGeom prst="rect">
            <a:avLst/>
          </a:prstGeom>
        </p:spPr>
      </p:pic>
      <p:pic>
        <p:nvPicPr>
          <p:cNvPr id="3" name="Resim 2"/>
          <p:cNvPicPr>
            <a:picLocks noChangeAspect="1"/>
          </p:cNvPicPr>
          <p:nvPr/>
        </p:nvPicPr>
        <p:blipFill>
          <a:blip r:embed="rId6"/>
          <a:stretch>
            <a:fillRect/>
          </a:stretch>
        </p:blipFill>
        <p:spPr>
          <a:xfrm>
            <a:off x="13548269" y="8830103"/>
            <a:ext cx="501850" cy="494470"/>
          </a:xfrm>
          <a:prstGeom prst="rect">
            <a:avLst/>
          </a:prstGeom>
        </p:spPr>
      </p:pic>
      <p:sp>
        <p:nvSpPr>
          <p:cNvPr id="12" name="Metin kutusu 11"/>
          <p:cNvSpPr txBox="1"/>
          <p:nvPr/>
        </p:nvSpPr>
        <p:spPr>
          <a:xfrm>
            <a:off x="2067340" y="3822170"/>
            <a:ext cx="5645425" cy="523220"/>
          </a:xfrm>
          <a:prstGeom prst="rect">
            <a:avLst/>
          </a:prstGeom>
          <a:noFill/>
        </p:spPr>
        <p:txBody>
          <a:bodyPr wrap="square" rtlCol="0">
            <a:spAutoFit/>
          </a:bodyPr>
          <a:lstStyle/>
          <a:p>
            <a:r>
              <a:rPr lang="tr-TR" sz="2800" b="1" dirty="0" smtClean="0"/>
              <a:t>HEDEF BELİRLEME NASIL YAPILIR?</a:t>
            </a:r>
            <a:endParaRPr lang="tr-TR" sz="2800" b="1" dirty="0"/>
          </a:p>
        </p:txBody>
      </p:sp>
      <p:sp>
        <p:nvSpPr>
          <p:cNvPr id="13" name="Metin kutusu 12"/>
          <p:cNvSpPr txBox="1"/>
          <p:nvPr/>
        </p:nvSpPr>
        <p:spPr>
          <a:xfrm>
            <a:off x="1114790" y="4621202"/>
            <a:ext cx="6419071" cy="4832092"/>
          </a:xfrm>
          <a:prstGeom prst="rect">
            <a:avLst/>
          </a:prstGeom>
          <a:noFill/>
        </p:spPr>
        <p:txBody>
          <a:bodyPr wrap="square" rtlCol="0">
            <a:spAutoFit/>
          </a:bodyPr>
          <a:lstStyle/>
          <a:p>
            <a:r>
              <a:rPr lang="tr-TR" sz="2800" dirty="0" smtClean="0"/>
              <a:t>Hayatınızda ( ya da 10 yıl içinde) yapmak istediklerinizin «BÜYÜK RESMİNİ» oluşturun  ve ulaşmak istediğiniz «BÜYÜK HEDEFİNİZİ» belirleyin.</a:t>
            </a:r>
          </a:p>
          <a:p>
            <a:endParaRPr lang="tr-TR" sz="2800" dirty="0" smtClean="0"/>
          </a:p>
          <a:p>
            <a:r>
              <a:rPr lang="tr-TR" sz="2800" dirty="0" smtClean="0"/>
              <a:t>Ardından, ömür boyu hedeflerinize ulaşmak için küçük ve daha küçük hedeflere ayırın.</a:t>
            </a:r>
          </a:p>
          <a:p>
            <a:endParaRPr lang="tr-TR" sz="2800" dirty="0"/>
          </a:p>
          <a:p>
            <a:r>
              <a:rPr lang="tr-TR" sz="2800" dirty="0" smtClean="0"/>
              <a:t>Daha sonra planlamalar dahilinde çalışmalara başlayın…</a:t>
            </a:r>
            <a:endParaRPr lang="tr-TR" sz="2800" dirty="0"/>
          </a:p>
        </p:txBody>
      </p:sp>
      <p:pic>
        <p:nvPicPr>
          <p:cNvPr id="15" name="Resim 14"/>
          <p:cNvPicPr>
            <a:picLocks noChangeAspect="1"/>
          </p:cNvPicPr>
          <p:nvPr/>
        </p:nvPicPr>
        <p:blipFill>
          <a:blip r:embed="rId7"/>
          <a:stretch>
            <a:fillRect/>
          </a:stretch>
        </p:blipFill>
        <p:spPr>
          <a:xfrm>
            <a:off x="460225" y="4732006"/>
            <a:ext cx="654565" cy="441451"/>
          </a:xfrm>
          <a:prstGeom prst="rect">
            <a:avLst/>
          </a:prstGeom>
        </p:spPr>
      </p:pic>
      <p:pic>
        <p:nvPicPr>
          <p:cNvPr id="16" name="Resim 15"/>
          <p:cNvPicPr>
            <a:picLocks noChangeAspect="1"/>
          </p:cNvPicPr>
          <p:nvPr/>
        </p:nvPicPr>
        <p:blipFill>
          <a:blip r:embed="rId7"/>
          <a:stretch>
            <a:fillRect/>
          </a:stretch>
        </p:blipFill>
        <p:spPr>
          <a:xfrm>
            <a:off x="460224" y="6875298"/>
            <a:ext cx="654565" cy="441451"/>
          </a:xfrm>
          <a:prstGeom prst="rect">
            <a:avLst/>
          </a:prstGeom>
        </p:spPr>
      </p:pic>
      <p:pic>
        <p:nvPicPr>
          <p:cNvPr id="17" name="Resim 16"/>
          <p:cNvPicPr>
            <a:picLocks noChangeAspect="1"/>
          </p:cNvPicPr>
          <p:nvPr/>
        </p:nvPicPr>
        <p:blipFill>
          <a:blip r:embed="rId7"/>
          <a:stretch>
            <a:fillRect/>
          </a:stretch>
        </p:blipFill>
        <p:spPr>
          <a:xfrm>
            <a:off x="460224" y="8577139"/>
            <a:ext cx="654565" cy="441451"/>
          </a:xfrm>
          <a:prstGeom prst="rect">
            <a:avLst/>
          </a:prstGeom>
        </p:spPr>
      </p:pic>
    </p:spTree>
    <p:extLst>
      <p:ext uri="{BB962C8B-B14F-4D97-AF65-F5344CB8AC3E}">
        <p14:creationId xmlns:p14="http://schemas.microsoft.com/office/powerpoint/2010/main" val="274593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5" name="Metin kutusu 4"/>
          <p:cNvSpPr txBox="1"/>
          <p:nvPr/>
        </p:nvSpPr>
        <p:spPr>
          <a:xfrm>
            <a:off x="1454065" y="1226200"/>
            <a:ext cx="7374834" cy="584775"/>
          </a:xfrm>
          <a:prstGeom prst="rect">
            <a:avLst/>
          </a:prstGeom>
          <a:noFill/>
        </p:spPr>
        <p:txBody>
          <a:bodyPr wrap="square" rtlCol="0">
            <a:spAutoFit/>
          </a:bodyPr>
          <a:lstStyle/>
          <a:p>
            <a:r>
              <a:rPr lang="tr-TR" sz="3200" b="1" dirty="0" smtClean="0">
                <a:solidFill>
                  <a:schemeClr val="bg1"/>
                </a:solidFill>
              </a:rPr>
              <a:t>MOTİVASYON TÜRLERİ?</a:t>
            </a:r>
            <a:endParaRPr lang="tr-TR" sz="3200" b="1" dirty="0">
              <a:solidFill>
                <a:schemeClr val="bg1"/>
              </a:solidFill>
            </a:endParaRPr>
          </a:p>
        </p:txBody>
      </p:sp>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14" name="Metin kutusu 13"/>
          <p:cNvSpPr txBox="1"/>
          <p:nvPr/>
        </p:nvSpPr>
        <p:spPr>
          <a:xfrm>
            <a:off x="607218" y="3419061"/>
            <a:ext cx="7622382" cy="4832092"/>
          </a:xfrm>
          <a:prstGeom prst="rect">
            <a:avLst/>
          </a:prstGeom>
          <a:noFill/>
        </p:spPr>
        <p:txBody>
          <a:bodyPr wrap="square" rtlCol="0">
            <a:spAutoFit/>
          </a:bodyPr>
          <a:lstStyle/>
          <a:p>
            <a:pPr fontAlgn="base"/>
            <a:r>
              <a:rPr lang="tr-TR" sz="2800" dirty="0">
                <a:latin typeface="Calibri (Gövde)"/>
              </a:rPr>
              <a:t>Farklı motivasyon türleri sıklıkla ya dışsal ya da içsel olarak tanımlanır:</a:t>
            </a:r>
          </a:p>
          <a:p>
            <a:pPr fontAlgn="base"/>
            <a:endParaRPr lang="tr-TR" sz="2800" b="1" u="sng" dirty="0" smtClean="0">
              <a:latin typeface="Calibri (Gövde)"/>
            </a:endParaRPr>
          </a:p>
          <a:p>
            <a:pPr fontAlgn="base"/>
            <a:r>
              <a:rPr lang="tr-TR" sz="2800" b="1" u="sng" dirty="0" smtClean="0">
                <a:latin typeface="Calibri (Gövde)"/>
              </a:rPr>
              <a:t>Dışsal </a:t>
            </a:r>
            <a:r>
              <a:rPr lang="tr-TR" sz="2800" b="1" u="sng" dirty="0">
                <a:latin typeface="Calibri (Gövde)"/>
              </a:rPr>
              <a:t>motivasyonlar</a:t>
            </a:r>
            <a:r>
              <a:rPr lang="tr-TR" sz="2800" dirty="0">
                <a:latin typeface="Calibri (Gövde)"/>
              </a:rPr>
              <a:t> , bireyin dışından ortaya çıkan ve genellikle kupa, para, sosyal tanınma veya övgü gibi ödülleri içerenlerdir</a:t>
            </a:r>
            <a:r>
              <a:rPr lang="tr-TR" sz="2800" dirty="0" smtClean="0">
                <a:latin typeface="Calibri (Gövde)"/>
              </a:rPr>
              <a:t>.</a:t>
            </a:r>
          </a:p>
          <a:p>
            <a:pPr fontAlgn="base"/>
            <a:endParaRPr lang="tr-TR" sz="2800" dirty="0">
              <a:latin typeface="Calibri (Gövde)"/>
            </a:endParaRPr>
          </a:p>
          <a:p>
            <a:pPr fontAlgn="base"/>
            <a:r>
              <a:rPr lang="tr-TR" sz="2800" b="1" u="sng" dirty="0">
                <a:latin typeface="Calibri (Gövde)"/>
              </a:rPr>
              <a:t>İçsel motivasyonlar</a:t>
            </a:r>
            <a:r>
              <a:rPr lang="tr-TR" sz="2800" dirty="0">
                <a:latin typeface="Calibri (Gövde)"/>
              </a:rPr>
              <a:t> , sadece bir problemi çözmenin kişisel tatminini sağlamak için karmaşık bir bulmaca çözmek gibi bireyin içinden ortaya çıkan</a:t>
            </a:r>
            <a:r>
              <a:rPr lang="tr-TR" sz="2800" b="1" u="sng" dirty="0">
                <a:latin typeface="Calibri (Gövde)"/>
              </a:rPr>
              <a:t> motivasyonlardır</a:t>
            </a:r>
            <a:r>
              <a:rPr lang="tr-TR" sz="2800" dirty="0">
                <a:latin typeface="Calibri (Gövde)"/>
              </a:rPr>
              <a:t> .</a:t>
            </a:r>
          </a:p>
        </p:txBody>
      </p:sp>
      <p:pic>
        <p:nvPicPr>
          <p:cNvPr id="2" name="Resim 1"/>
          <p:cNvPicPr>
            <a:picLocks noChangeAspect="1"/>
          </p:cNvPicPr>
          <p:nvPr/>
        </p:nvPicPr>
        <p:blipFill>
          <a:blip r:embed="rId3"/>
          <a:stretch>
            <a:fillRect/>
          </a:stretch>
        </p:blipFill>
        <p:spPr>
          <a:xfrm>
            <a:off x="9009189" y="1197048"/>
            <a:ext cx="5000650" cy="8196843"/>
          </a:xfrm>
          <a:prstGeom prst="rect">
            <a:avLst/>
          </a:prstGeom>
        </p:spPr>
      </p:pic>
      <p:pic>
        <p:nvPicPr>
          <p:cNvPr id="3" name="Resim 2"/>
          <p:cNvPicPr>
            <a:picLocks noChangeAspect="1"/>
          </p:cNvPicPr>
          <p:nvPr/>
        </p:nvPicPr>
        <p:blipFill>
          <a:blip r:embed="rId4"/>
          <a:stretch>
            <a:fillRect/>
          </a:stretch>
        </p:blipFill>
        <p:spPr>
          <a:xfrm>
            <a:off x="13422485" y="8626247"/>
            <a:ext cx="767644" cy="767644"/>
          </a:xfrm>
          <a:prstGeom prst="rect">
            <a:avLst/>
          </a:prstGeom>
        </p:spPr>
      </p:pic>
    </p:spTree>
    <p:extLst>
      <p:ext uri="{BB962C8B-B14F-4D97-AF65-F5344CB8AC3E}">
        <p14:creationId xmlns:p14="http://schemas.microsoft.com/office/powerpoint/2010/main" val="3760976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3"/>
          <a:stretch>
            <a:fillRect/>
          </a:stretch>
        </p:blipFill>
        <p:spPr>
          <a:xfrm>
            <a:off x="1114790" y="3000223"/>
            <a:ext cx="952550" cy="739178"/>
          </a:xfrm>
          <a:prstGeom prst="rect">
            <a:avLst/>
          </a:prstGeom>
        </p:spPr>
      </p:pic>
      <p:pic>
        <p:nvPicPr>
          <p:cNvPr id="2" name="Resim 1"/>
          <p:cNvPicPr>
            <a:picLocks noChangeAspect="1"/>
          </p:cNvPicPr>
          <p:nvPr/>
        </p:nvPicPr>
        <p:blipFill>
          <a:blip r:embed="rId4"/>
          <a:stretch>
            <a:fillRect/>
          </a:stretch>
        </p:blipFill>
        <p:spPr>
          <a:xfrm>
            <a:off x="7198422" y="3657162"/>
            <a:ext cx="7540978" cy="5407378"/>
          </a:xfrm>
          <a:prstGeom prst="rect">
            <a:avLst/>
          </a:prstGeom>
        </p:spPr>
      </p:pic>
      <p:pic>
        <p:nvPicPr>
          <p:cNvPr id="10" name="Resim 9"/>
          <p:cNvPicPr>
            <a:picLocks noChangeAspect="1"/>
          </p:cNvPicPr>
          <p:nvPr/>
        </p:nvPicPr>
        <p:blipFill>
          <a:blip r:embed="rId5"/>
          <a:stretch>
            <a:fillRect/>
          </a:stretch>
        </p:blipFill>
        <p:spPr>
          <a:xfrm>
            <a:off x="13044355" y="8825381"/>
            <a:ext cx="503914" cy="503914"/>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4" name="Resim 3"/>
          <p:cNvPicPr>
            <a:picLocks noChangeAspect="1"/>
          </p:cNvPicPr>
          <p:nvPr/>
        </p:nvPicPr>
        <p:blipFill>
          <a:blip r:embed="rId6"/>
          <a:stretch>
            <a:fillRect/>
          </a:stretch>
        </p:blipFill>
        <p:spPr>
          <a:xfrm>
            <a:off x="2034253" y="4176956"/>
            <a:ext cx="4474888" cy="5022835"/>
          </a:xfrm>
          <a:prstGeom prst="rect">
            <a:avLst/>
          </a:prstGeom>
        </p:spPr>
      </p:pic>
      <p:pic>
        <p:nvPicPr>
          <p:cNvPr id="5" name="Resim 4"/>
          <p:cNvPicPr>
            <a:picLocks noChangeAspect="1"/>
          </p:cNvPicPr>
          <p:nvPr/>
        </p:nvPicPr>
        <p:blipFill>
          <a:blip r:embed="rId7"/>
          <a:stretch>
            <a:fillRect/>
          </a:stretch>
        </p:blipFill>
        <p:spPr>
          <a:xfrm>
            <a:off x="1953636" y="6231375"/>
            <a:ext cx="734369" cy="802683"/>
          </a:xfrm>
          <a:prstGeom prst="rect">
            <a:avLst/>
          </a:prstGeom>
        </p:spPr>
      </p:pic>
      <p:sp>
        <p:nvSpPr>
          <p:cNvPr id="11" name="Metin kutusu 10"/>
          <p:cNvSpPr txBox="1"/>
          <p:nvPr/>
        </p:nvSpPr>
        <p:spPr>
          <a:xfrm>
            <a:off x="2607387" y="6688373"/>
            <a:ext cx="3594630" cy="1815882"/>
          </a:xfrm>
          <a:prstGeom prst="rect">
            <a:avLst/>
          </a:prstGeom>
          <a:noFill/>
        </p:spPr>
        <p:txBody>
          <a:bodyPr wrap="square" rtlCol="0">
            <a:spAutoFit/>
          </a:bodyPr>
          <a:lstStyle/>
          <a:p>
            <a:r>
              <a:rPr lang="tr-TR" sz="2800" b="1" dirty="0" smtClean="0"/>
              <a:t>Kariyerinde başarmak istediğin şey ne? Hangi basamağa ulaşmak istiyorsun?</a:t>
            </a:r>
            <a:endParaRPr lang="tr-TR" sz="2800" b="1" dirty="0"/>
          </a:p>
        </p:txBody>
      </p:sp>
      <p:pic>
        <p:nvPicPr>
          <p:cNvPr id="14" name="Resim 13"/>
          <p:cNvPicPr>
            <a:picLocks noChangeAspect="1"/>
          </p:cNvPicPr>
          <p:nvPr/>
        </p:nvPicPr>
        <p:blipFill>
          <a:blip r:embed="rId8"/>
          <a:stretch>
            <a:fillRect/>
          </a:stretch>
        </p:blipFill>
        <p:spPr>
          <a:xfrm>
            <a:off x="13548269" y="8825381"/>
            <a:ext cx="508480" cy="501003"/>
          </a:xfrm>
          <a:prstGeom prst="rect">
            <a:avLst/>
          </a:prstGeom>
        </p:spPr>
      </p:pic>
    </p:spTree>
    <p:extLst>
      <p:ext uri="{BB962C8B-B14F-4D97-AF65-F5344CB8AC3E}">
        <p14:creationId xmlns:p14="http://schemas.microsoft.com/office/powerpoint/2010/main" val="1959467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1700448" y="4065643"/>
            <a:ext cx="4832383" cy="5433425"/>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pic>
        <p:nvPicPr>
          <p:cNvPr id="10" name="Resim 9"/>
          <p:cNvPicPr>
            <a:picLocks noChangeAspect="1"/>
          </p:cNvPicPr>
          <p:nvPr/>
        </p:nvPicPr>
        <p:blipFill>
          <a:blip r:embed="rId5"/>
          <a:stretch>
            <a:fillRect/>
          </a:stretch>
        </p:blipFill>
        <p:spPr>
          <a:xfrm>
            <a:off x="13044355" y="8825381"/>
            <a:ext cx="503914" cy="503914"/>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6"/>
          <a:stretch>
            <a:fillRect/>
          </a:stretch>
        </p:blipFill>
        <p:spPr>
          <a:xfrm>
            <a:off x="1814781" y="6163750"/>
            <a:ext cx="734369" cy="802683"/>
          </a:xfrm>
          <a:prstGeom prst="rect">
            <a:avLst/>
          </a:prstGeom>
        </p:spPr>
      </p:pic>
      <p:sp>
        <p:nvSpPr>
          <p:cNvPr id="11" name="Metin kutusu 10"/>
          <p:cNvSpPr txBox="1"/>
          <p:nvPr/>
        </p:nvSpPr>
        <p:spPr>
          <a:xfrm>
            <a:off x="2488119" y="6782355"/>
            <a:ext cx="3594630" cy="1384995"/>
          </a:xfrm>
          <a:prstGeom prst="rect">
            <a:avLst/>
          </a:prstGeom>
          <a:noFill/>
        </p:spPr>
        <p:txBody>
          <a:bodyPr wrap="square" rtlCol="0">
            <a:spAutoFit/>
          </a:bodyPr>
          <a:lstStyle/>
          <a:p>
            <a:r>
              <a:rPr lang="tr-TR" sz="2800" b="1" dirty="0" smtClean="0"/>
              <a:t>Hangi aşamada ne kadar para kazanmak istiyorsun?</a:t>
            </a:r>
            <a:endParaRPr lang="tr-TR" sz="2800" b="1" dirty="0"/>
          </a:p>
        </p:txBody>
      </p:sp>
      <p:pic>
        <p:nvPicPr>
          <p:cNvPr id="13" name="Resim 12"/>
          <p:cNvPicPr>
            <a:picLocks noChangeAspect="1"/>
          </p:cNvPicPr>
          <p:nvPr/>
        </p:nvPicPr>
        <p:blipFill>
          <a:blip r:embed="rId7"/>
          <a:stretch>
            <a:fillRect/>
          </a:stretch>
        </p:blipFill>
        <p:spPr>
          <a:xfrm>
            <a:off x="13577892" y="8825381"/>
            <a:ext cx="495917" cy="503914"/>
          </a:xfrm>
          <a:prstGeom prst="rect">
            <a:avLst/>
          </a:prstGeom>
        </p:spPr>
      </p:pic>
      <p:pic>
        <p:nvPicPr>
          <p:cNvPr id="15" name="Resim 14"/>
          <p:cNvPicPr>
            <a:picLocks noChangeAspect="1"/>
          </p:cNvPicPr>
          <p:nvPr/>
        </p:nvPicPr>
        <p:blipFill>
          <a:blip r:embed="rId8"/>
          <a:stretch>
            <a:fillRect/>
          </a:stretch>
        </p:blipFill>
        <p:spPr>
          <a:xfrm>
            <a:off x="8054281" y="2076990"/>
            <a:ext cx="5992853" cy="6204055"/>
          </a:xfrm>
          <a:prstGeom prst="rect">
            <a:avLst/>
          </a:prstGeom>
        </p:spPr>
      </p:pic>
    </p:spTree>
    <p:extLst>
      <p:ext uri="{BB962C8B-B14F-4D97-AF65-F5344CB8AC3E}">
        <p14:creationId xmlns:p14="http://schemas.microsoft.com/office/powerpoint/2010/main" val="3589938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15676" y="4214279"/>
            <a:ext cx="4645976" cy="5180262"/>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568110" y="5860346"/>
            <a:ext cx="734369" cy="802683"/>
          </a:xfrm>
          <a:prstGeom prst="rect">
            <a:avLst/>
          </a:prstGeom>
        </p:spPr>
      </p:pic>
      <p:sp>
        <p:nvSpPr>
          <p:cNvPr id="11" name="Metin kutusu 10"/>
          <p:cNvSpPr txBox="1"/>
          <p:nvPr/>
        </p:nvSpPr>
        <p:spPr>
          <a:xfrm>
            <a:off x="2249133" y="6504059"/>
            <a:ext cx="3594630" cy="2246769"/>
          </a:xfrm>
          <a:prstGeom prst="rect">
            <a:avLst/>
          </a:prstGeom>
          <a:noFill/>
        </p:spPr>
        <p:txBody>
          <a:bodyPr wrap="square" rtlCol="0">
            <a:spAutoFit/>
          </a:bodyPr>
          <a:lstStyle/>
          <a:p>
            <a:r>
              <a:rPr lang="tr-TR" sz="2800" b="1" dirty="0" smtClean="0"/>
              <a:t>Özellikle hangi alanda </a:t>
            </a:r>
          </a:p>
          <a:p>
            <a:r>
              <a:rPr lang="tr-TR" sz="2800" b="1" dirty="0" smtClean="0"/>
              <a:t>Eğitim görmek istiyor muyum? Özel bir alanda bilgi edinmek</a:t>
            </a:r>
          </a:p>
          <a:p>
            <a:r>
              <a:rPr lang="tr-TR" sz="2800" b="1" dirty="0" smtClean="0"/>
              <a:t>İstiyor muyum?</a:t>
            </a:r>
            <a:endParaRPr lang="tr-TR" sz="2800" b="1" dirty="0"/>
          </a:p>
        </p:txBody>
      </p:sp>
      <p:pic>
        <p:nvPicPr>
          <p:cNvPr id="3" name="Resim 2"/>
          <p:cNvPicPr>
            <a:picLocks noChangeAspect="1"/>
          </p:cNvPicPr>
          <p:nvPr/>
        </p:nvPicPr>
        <p:blipFill>
          <a:blip r:embed="rId6"/>
          <a:stretch>
            <a:fillRect/>
          </a:stretch>
        </p:blipFill>
        <p:spPr>
          <a:xfrm>
            <a:off x="7254453" y="2538655"/>
            <a:ext cx="6421193" cy="6460031"/>
          </a:xfrm>
          <a:prstGeom prst="rect">
            <a:avLst/>
          </a:prstGeom>
        </p:spPr>
      </p:pic>
      <p:pic>
        <p:nvPicPr>
          <p:cNvPr id="15" name="Resim 14"/>
          <p:cNvPicPr>
            <a:picLocks noChangeAspect="1"/>
          </p:cNvPicPr>
          <p:nvPr/>
        </p:nvPicPr>
        <p:blipFill>
          <a:blip r:embed="rId7"/>
          <a:stretch>
            <a:fillRect/>
          </a:stretch>
        </p:blipFill>
        <p:spPr>
          <a:xfrm>
            <a:off x="12908002" y="8804297"/>
            <a:ext cx="543101" cy="543101"/>
          </a:xfrm>
          <a:prstGeom prst="rect">
            <a:avLst/>
          </a:prstGeom>
        </p:spPr>
      </p:pic>
      <p:pic>
        <p:nvPicPr>
          <p:cNvPr id="16" name="Resim 15"/>
          <p:cNvPicPr>
            <a:picLocks noChangeAspect="1"/>
          </p:cNvPicPr>
          <p:nvPr/>
        </p:nvPicPr>
        <p:blipFill>
          <a:blip r:embed="rId8"/>
          <a:stretch>
            <a:fillRect/>
          </a:stretch>
        </p:blipFill>
        <p:spPr>
          <a:xfrm>
            <a:off x="13451103" y="8804297"/>
            <a:ext cx="543101" cy="543101"/>
          </a:xfrm>
          <a:prstGeom prst="rect">
            <a:avLst/>
          </a:prstGeom>
        </p:spPr>
      </p:pic>
    </p:spTree>
    <p:extLst>
      <p:ext uri="{BB962C8B-B14F-4D97-AF65-F5344CB8AC3E}">
        <p14:creationId xmlns:p14="http://schemas.microsoft.com/office/powerpoint/2010/main" val="712528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1380415" y="3863265"/>
            <a:ext cx="4896911" cy="5419883"/>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568110" y="5860346"/>
            <a:ext cx="734369" cy="802683"/>
          </a:xfrm>
          <a:prstGeom prst="rect">
            <a:avLst/>
          </a:prstGeom>
        </p:spPr>
      </p:pic>
      <p:sp>
        <p:nvSpPr>
          <p:cNvPr id="11" name="Metin kutusu 10"/>
          <p:cNvSpPr txBox="1"/>
          <p:nvPr/>
        </p:nvSpPr>
        <p:spPr>
          <a:xfrm>
            <a:off x="2249133" y="6504059"/>
            <a:ext cx="3594630" cy="1815882"/>
          </a:xfrm>
          <a:prstGeom prst="rect">
            <a:avLst/>
          </a:prstGeom>
          <a:noFill/>
        </p:spPr>
        <p:txBody>
          <a:bodyPr wrap="square" rtlCol="0">
            <a:spAutoFit/>
          </a:bodyPr>
          <a:lstStyle/>
          <a:p>
            <a:r>
              <a:rPr lang="tr-TR" sz="2800" b="1" dirty="0" smtClean="0"/>
              <a:t>Gelecek planımda yer alan meslek, hayal ettiğim aile yaşantıma uygun mu?</a:t>
            </a:r>
            <a:endParaRPr lang="tr-TR" sz="28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10" name="Resim 9"/>
          <p:cNvPicPr>
            <a:picLocks noChangeAspect="1"/>
          </p:cNvPicPr>
          <p:nvPr/>
        </p:nvPicPr>
        <p:blipFill>
          <a:blip r:embed="rId7"/>
          <a:stretch>
            <a:fillRect/>
          </a:stretch>
        </p:blipFill>
        <p:spPr>
          <a:xfrm>
            <a:off x="7712765" y="2643809"/>
            <a:ext cx="6404465" cy="5595108"/>
          </a:xfrm>
          <a:prstGeom prst="rect">
            <a:avLst/>
          </a:prstGeom>
        </p:spPr>
      </p:pic>
      <p:pic>
        <p:nvPicPr>
          <p:cNvPr id="13" name="Resim 12"/>
          <p:cNvPicPr>
            <a:picLocks noChangeAspect="1"/>
          </p:cNvPicPr>
          <p:nvPr/>
        </p:nvPicPr>
        <p:blipFill>
          <a:blip r:embed="rId8"/>
          <a:stretch>
            <a:fillRect/>
          </a:stretch>
        </p:blipFill>
        <p:spPr>
          <a:xfrm>
            <a:off x="13449242" y="8750828"/>
            <a:ext cx="667988" cy="590244"/>
          </a:xfrm>
          <a:prstGeom prst="rect">
            <a:avLst/>
          </a:prstGeom>
        </p:spPr>
      </p:pic>
    </p:spTree>
    <p:extLst>
      <p:ext uri="{BB962C8B-B14F-4D97-AF65-F5344CB8AC3E}">
        <p14:creationId xmlns:p14="http://schemas.microsoft.com/office/powerpoint/2010/main" val="849031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35890" y="4282374"/>
            <a:ext cx="4827890" cy="5062254"/>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568110" y="5860346"/>
            <a:ext cx="734369" cy="802683"/>
          </a:xfrm>
          <a:prstGeom prst="rect">
            <a:avLst/>
          </a:prstGeom>
        </p:spPr>
      </p:pic>
      <p:sp>
        <p:nvSpPr>
          <p:cNvPr id="11" name="Metin kutusu 10"/>
          <p:cNvSpPr txBox="1"/>
          <p:nvPr/>
        </p:nvSpPr>
        <p:spPr>
          <a:xfrm>
            <a:off x="2249133" y="6504059"/>
            <a:ext cx="3594630" cy="2246769"/>
          </a:xfrm>
          <a:prstGeom prst="rect">
            <a:avLst/>
          </a:prstGeom>
          <a:noFill/>
        </p:spPr>
        <p:txBody>
          <a:bodyPr wrap="square" rtlCol="0">
            <a:spAutoFit/>
          </a:bodyPr>
          <a:lstStyle/>
          <a:p>
            <a:r>
              <a:rPr lang="tr-TR" sz="2800" b="1" dirty="0" smtClean="0"/>
              <a:t>Sanatsal faaliyetlere karşı özel bir ilgim var mı? Bu işleri yürütebilecek bir yeteneğim var mı?</a:t>
            </a:r>
            <a:endParaRPr lang="tr-TR" sz="28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2" name="Resim 1"/>
          <p:cNvPicPr>
            <a:picLocks noChangeAspect="1"/>
          </p:cNvPicPr>
          <p:nvPr/>
        </p:nvPicPr>
        <p:blipFill>
          <a:blip r:embed="rId7"/>
          <a:stretch>
            <a:fillRect/>
          </a:stretch>
        </p:blipFill>
        <p:spPr>
          <a:xfrm>
            <a:off x="7712765" y="2945091"/>
            <a:ext cx="6475151" cy="5511407"/>
          </a:xfrm>
          <a:prstGeom prst="rect">
            <a:avLst/>
          </a:prstGeom>
        </p:spPr>
      </p:pic>
      <p:pic>
        <p:nvPicPr>
          <p:cNvPr id="3" name="Resim 2"/>
          <p:cNvPicPr>
            <a:picLocks noChangeAspect="1"/>
          </p:cNvPicPr>
          <p:nvPr/>
        </p:nvPicPr>
        <p:blipFill>
          <a:blip r:embed="rId8"/>
          <a:stretch>
            <a:fillRect/>
          </a:stretch>
        </p:blipFill>
        <p:spPr>
          <a:xfrm>
            <a:off x="13524279" y="8804297"/>
            <a:ext cx="623881" cy="540331"/>
          </a:xfrm>
          <a:prstGeom prst="rect">
            <a:avLst/>
          </a:prstGeom>
        </p:spPr>
      </p:pic>
    </p:spTree>
    <p:extLst>
      <p:ext uri="{BB962C8B-B14F-4D97-AF65-F5344CB8AC3E}">
        <p14:creationId xmlns:p14="http://schemas.microsoft.com/office/powerpoint/2010/main" val="4106297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stretch>
            <a:fillRect/>
          </a:stretch>
        </p:blipFill>
        <p:spPr>
          <a:xfrm>
            <a:off x="1116693" y="3249385"/>
            <a:ext cx="5005077" cy="6314099"/>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241477" y="5447418"/>
            <a:ext cx="734369" cy="802683"/>
          </a:xfrm>
          <a:prstGeom prst="rect">
            <a:avLst/>
          </a:prstGeom>
        </p:spPr>
      </p:pic>
      <p:sp>
        <p:nvSpPr>
          <p:cNvPr id="11" name="Metin kutusu 10"/>
          <p:cNvSpPr txBox="1"/>
          <p:nvPr/>
        </p:nvSpPr>
        <p:spPr>
          <a:xfrm>
            <a:off x="1969878" y="6123871"/>
            <a:ext cx="3594630" cy="2677656"/>
          </a:xfrm>
          <a:prstGeom prst="rect">
            <a:avLst/>
          </a:prstGeom>
          <a:noFill/>
        </p:spPr>
        <p:txBody>
          <a:bodyPr wrap="square" rtlCol="0">
            <a:spAutoFit/>
          </a:bodyPr>
          <a:lstStyle/>
          <a:p>
            <a:r>
              <a:rPr lang="tr-TR" sz="2800" b="1" dirty="0" smtClean="0"/>
              <a:t>Meslek edineceğim alan için fiziksel olarak yeterli miyim? Ve fiziksel aktivite isteyen bölümlerde başarılı olur muyum?</a:t>
            </a:r>
            <a:endParaRPr lang="tr-TR" sz="28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10" name="Resim 9"/>
          <p:cNvPicPr>
            <a:picLocks noChangeAspect="1"/>
          </p:cNvPicPr>
          <p:nvPr/>
        </p:nvPicPr>
        <p:blipFill>
          <a:blip r:embed="rId7"/>
          <a:stretch>
            <a:fillRect/>
          </a:stretch>
        </p:blipFill>
        <p:spPr>
          <a:xfrm>
            <a:off x="7160309" y="2083189"/>
            <a:ext cx="6739467" cy="6547556"/>
          </a:xfrm>
          <a:prstGeom prst="rect">
            <a:avLst/>
          </a:prstGeom>
        </p:spPr>
      </p:pic>
      <p:pic>
        <p:nvPicPr>
          <p:cNvPr id="16" name="Resim 15"/>
          <p:cNvPicPr>
            <a:picLocks noChangeAspect="1"/>
          </p:cNvPicPr>
          <p:nvPr/>
        </p:nvPicPr>
        <p:blipFill>
          <a:blip r:embed="rId6"/>
          <a:stretch>
            <a:fillRect/>
          </a:stretch>
        </p:blipFill>
        <p:spPr>
          <a:xfrm>
            <a:off x="13451103" y="8801527"/>
            <a:ext cx="543101" cy="543101"/>
          </a:xfrm>
          <a:prstGeom prst="rect">
            <a:avLst/>
          </a:prstGeom>
        </p:spPr>
      </p:pic>
    </p:spTree>
    <p:extLst>
      <p:ext uri="{BB962C8B-B14F-4D97-AF65-F5344CB8AC3E}">
        <p14:creationId xmlns:p14="http://schemas.microsoft.com/office/powerpoint/2010/main" val="2025673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47212" y="4240134"/>
            <a:ext cx="4548239" cy="5105168"/>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241361" y="5580096"/>
            <a:ext cx="734369" cy="802683"/>
          </a:xfrm>
          <a:prstGeom prst="rect">
            <a:avLst/>
          </a:prstGeom>
        </p:spPr>
      </p:pic>
      <p:sp>
        <p:nvSpPr>
          <p:cNvPr id="11" name="Metin kutusu 10"/>
          <p:cNvSpPr txBox="1"/>
          <p:nvPr/>
        </p:nvSpPr>
        <p:spPr>
          <a:xfrm>
            <a:off x="1969878" y="6123871"/>
            <a:ext cx="3594630" cy="2677656"/>
          </a:xfrm>
          <a:prstGeom prst="rect">
            <a:avLst/>
          </a:prstGeom>
          <a:noFill/>
        </p:spPr>
        <p:txBody>
          <a:bodyPr wrap="square" rtlCol="0">
            <a:spAutoFit/>
          </a:bodyPr>
          <a:lstStyle/>
          <a:p>
            <a:r>
              <a:rPr lang="tr-TR" sz="2800" b="1" dirty="0" smtClean="0"/>
              <a:t>Yaşamak istediğiniz, zevk almak istediğiniz hayat ile seçmek istediğiniz alan uyumlu mu? Mutlu olacağınızı hissediyor musun?</a:t>
            </a:r>
            <a:endParaRPr lang="tr-TR" sz="28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10" name="Resim 9"/>
          <p:cNvPicPr>
            <a:picLocks noChangeAspect="1"/>
          </p:cNvPicPr>
          <p:nvPr/>
        </p:nvPicPr>
        <p:blipFill>
          <a:blip r:embed="rId7"/>
          <a:stretch>
            <a:fillRect/>
          </a:stretch>
        </p:blipFill>
        <p:spPr>
          <a:xfrm>
            <a:off x="7160309" y="2083189"/>
            <a:ext cx="6739467" cy="6547556"/>
          </a:xfrm>
          <a:prstGeom prst="rect">
            <a:avLst/>
          </a:prstGeom>
        </p:spPr>
      </p:pic>
      <p:pic>
        <p:nvPicPr>
          <p:cNvPr id="2" name="Resim 1"/>
          <p:cNvPicPr>
            <a:picLocks noChangeAspect="1"/>
          </p:cNvPicPr>
          <p:nvPr/>
        </p:nvPicPr>
        <p:blipFill>
          <a:blip r:embed="rId8"/>
          <a:stretch>
            <a:fillRect/>
          </a:stretch>
        </p:blipFill>
        <p:spPr>
          <a:xfrm>
            <a:off x="13451103" y="8801527"/>
            <a:ext cx="600539" cy="543775"/>
          </a:xfrm>
          <a:prstGeom prst="rect">
            <a:avLst/>
          </a:prstGeom>
        </p:spPr>
      </p:pic>
    </p:spTree>
    <p:extLst>
      <p:ext uri="{BB962C8B-B14F-4D97-AF65-F5344CB8AC3E}">
        <p14:creationId xmlns:p14="http://schemas.microsoft.com/office/powerpoint/2010/main" val="3811785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1423813" y="4065643"/>
            <a:ext cx="4937230" cy="5281755"/>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720036" y="5873284"/>
            <a:ext cx="734369" cy="802683"/>
          </a:xfrm>
          <a:prstGeom prst="rect">
            <a:avLst/>
          </a:prstGeom>
        </p:spPr>
      </p:pic>
      <p:sp>
        <p:nvSpPr>
          <p:cNvPr id="11" name="Metin kutusu 10"/>
          <p:cNvSpPr txBox="1"/>
          <p:nvPr/>
        </p:nvSpPr>
        <p:spPr>
          <a:xfrm>
            <a:off x="2426817" y="6408220"/>
            <a:ext cx="3594630" cy="1754326"/>
          </a:xfrm>
          <a:prstGeom prst="rect">
            <a:avLst/>
          </a:prstGeom>
          <a:noFill/>
        </p:spPr>
        <p:txBody>
          <a:bodyPr wrap="square" rtlCol="0">
            <a:spAutoFit/>
          </a:bodyPr>
          <a:lstStyle/>
          <a:p>
            <a:r>
              <a:rPr lang="tr-TR" sz="3600" b="1" dirty="0" smtClean="0"/>
              <a:t>Tam olarak ne elde etmek istiyorum?</a:t>
            </a:r>
            <a:endParaRPr lang="tr-TR" sz="36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4" name="Resim 3"/>
          <p:cNvPicPr>
            <a:picLocks noChangeAspect="1"/>
          </p:cNvPicPr>
          <p:nvPr/>
        </p:nvPicPr>
        <p:blipFill>
          <a:blip r:embed="rId7"/>
          <a:stretch>
            <a:fillRect/>
          </a:stretch>
        </p:blipFill>
        <p:spPr>
          <a:xfrm>
            <a:off x="7609820" y="1985950"/>
            <a:ext cx="6622313" cy="6497658"/>
          </a:xfrm>
          <a:prstGeom prst="rect">
            <a:avLst/>
          </a:prstGeom>
        </p:spPr>
      </p:pic>
      <p:pic>
        <p:nvPicPr>
          <p:cNvPr id="13" name="Resim 12"/>
          <p:cNvPicPr>
            <a:picLocks noChangeAspect="1"/>
          </p:cNvPicPr>
          <p:nvPr/>
        </p:nvPicPr>
        <p:blipFill>
          <a:blip r:embed="rId8"/>
          <a:stretch>
            <a:fillRect/>
          </a:stretch>
        </p:blipFill>
        <p:spPr>
          <a:xfrm>
            <a:off x="13451103" y="8786375"/>
            <a:ext cx="578944" cy="578944"/>
          </a:xfrm>
          <a:prstGeom prst="rect">
            <a:avLst/>
          </a:prstGeom>
        </p:spPr>
      </p:pic>
    </p:spTree>
    <p:extLst>
      <p:ext uri="{BB962C8B-B14F-4D97-AF65-F5344CB8AC3E}">
        <p14:creationId xmlns:p14="http://schemas.microsoft.com/office/powerpoint/2010/main" val="862109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34809" y="3878083"/>
            <a:ext cx="4905216" cy="5469315"/>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SORUN?</a:t>
            </a:r>
            <a:endParaRPr lang="tr-TR" sz="2800" b="1" dirty="0"/>
          </a:p>
        </p:txBody>
      </p:sp>
      <p:pic>
        <p:nvPicPr>
          <p:cNvPr id="5" name="Resim 4"/>
          <p:cNvPicPr>
            <a:picLocks noChangeAspect="1"/>
          </p:cNvPicPr>
          <p:nvPr/>
        </p:nvPicPr>
        <p:blipFill>
          <a:blip r:embed="rId5"/>
          <a:stretch>
            <a:fillRect/>
          </a:stretch>
        </p:blipFill>
        <p:spPr>
          <a:xfrm>
            <a:off x="1720036" y="5873284"/>
            <a:ext cx="734369" cy="802683"/>
          </a:xfrm>
          <a:prstGeom prst="rect">
            <a:avLst/>
          </a:prstGeom>
        </p:spPr>
      </p:pic>
      <p:sp>
        <p:nvSpPr>
          <p:cNvPr id="11" name="Metin kutusu 10"/>
          <p:cNvSpPr txBox="1"/>
          <p:nvPr/>
        </p:nvSpPr>
        <p:spPr>
          <a:xfrm>
            <a:off x="2426817" y="6408220"/>
            <a:ext cx="3594630" cy="1754326"/>
          </a:xfrm>
          <a:prstGeom prst="rect">
            <a:avLst/>
          </a:prstGeom>
          <a:noFill/>
        </p:spPr>
        <p:txBody>
          <a:bodyPr wrap="square" rtlCol="0">
            <a:spAutoFit/>
          </a:bodyPr>
          <a:lstStyle/>
          <a:p>
            <a:r>
              <a:rPr lang="tr-TR" sz="3600" b="1" dirty="0" smtClean="0"/>
              <a:t>Nerede okumak ve ne okumak istiyorum?</a:t>
            </a:r>
            <a:endParaRPr lang="tr-TR" sz="3600" b="1" dirty="0"/>
          </a:p>
        </p:txBody>
      </p:sp>
      <p:pic>
        <p:nvPicPr>
          <p:cNvPr id="15" name="Resim 14"/>
          <p:cNvPicPr>
            <a:picLocks noChangeAspect="1"/>
          </p:cNvPicPr>
          <p:nvPr/>
        </p:nvPicPr>
        <p:blipFill>
          <a:blip r:embed="rId6"/>
          <a:stretch>
            <a:fillRect/>
          </a:stretch>
        </p:blipFill>
        <p:spPr>
          <a:xfrm>
            <a:off x="12908002" y="8804297"/>
            <a:ext cx="543101" cy="543101"/>
          </a:xfrm>
          <a:prstGeom prst="rect">
            <a:avLst/>
          </a:prstGeom>
        </p:spPr>
      </p:pic>
      <p:pic>
        <p:nvPicPr>
          <p:cNvPr id="2" name="Resim 1"/>
          <p:cNvPicPr>
            <a:picLocks noChangeAspect="1"/>
          </p:cNvPicPr>
          <p:nvPr/>
        </p:nvPicPr>
        <p:blipFill>
          <a:blip r:embed="rId7"/>
          <a:stretch>
            <a:fillRect/>
          </a:stretch>
        </p:blipFill>
        <p:spPr>
          <a:xfrm>
            <a:off x="6873115" y="2643809"/>
            <a:ext cx="7119596" cy="5885360"/>
          </a:xfrm>
          <a:prstGeom prst="rect">
            <a:avLst/>
          </a:prstGeom>
        </p:spPr>
      </p:pic>
      <p:pic>
        <p:nvPicPr>
          <p:cNvPr id="10" name="Resim 9"/>
          <p:cNvPicPr>
            <a:picLocks noChangeAspect="1"/>
          </p:cNvPicPr>
          <p:nvPr/>
        </p:nvPicPr>
        <p:blipFill>
          <a:blip r:embed="rId8"/>
          <a:stretch>
            <a:fillRect/>
          </a:stretch>
        </p:blipFill>
        <p:spPr>
          <a:xfrm>
            <a:off x="13451103" y="8804297"/>
            <a:ext cx="605542" cy="543101"/>
          </a:xfrm>
          <a:prstGeom prst="rect">
            <a:avLst/>
          </a:prstGeom>
        </p:spPr>
      </p:pic>
    </p:spTree>
    <p:extLst>
      <p:ext uri="{BB962C8B-B14F-4D97-AF65-F5344CB8AC3E}">
        <p14:creationId xmlns:p14="http://schemas.microsoft.com/office/powerpoint/2010/main" val="3612393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712765" y="2307822"/>
            <a:ext cx="6209864" cy="6286718"/>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14790" y="3000223"/>
            <a:ext cx="952550" cy="739178"/>
          </a:xfrm>
          <a:prstGeom prst="rect">
            <a:avLst/>
          </a:prstGeom>
        </p:spPr>
      </p:pic>
      <p:sp>
        <p:nvSpPr>
          <p:cNvPr id="12" name="Metin kutusu 11"/>
          <p:cNvSpPr txBox="1"/>
          <p:nvPr/>
        </p:nvSpPr>
        <p:spPr>
          <a:xfrm>
            <a:off x="2067340" y="3111536"/>
            <a:ext cx="5645425" cy="954107"/>
          </a:xfrm>
          <a:prstGeom prst="rect">
            <a:avLst/>
          </a:prstGeom>
          <a:noFill/>
        </p:spPr>
        <p:txBody>
          <a:bodyPr wrap="square" rtlCol="0">
            <a:spAutoFit/>
          </a:bodyPr>
          <a:lstStyle/>
          <a:p>
            <a:r>
              <a:rPr lang="tr-TR" sz="2800" b="1" dirty="0" smtClean="0"/>
              <a:t>HEDEF BELİRLEMEK İÇİN KENDİNİZE ŞU SORULARI SORDUKTAN SONRA</a:t>
            </a:r>
            <a:endParaRPr lang="tr-TR" sz="2800" b="1" dirty="0"/>
          </a:p>
        </p:txBody>
      </p:sp>
      <p:sp>
        <p:nvSpPr>
          <p:cNvPr id="10" name="Metin kutusu 9"/>
          <p:cNvSpPr txBox="1"/>
          <p:nvPr/>
        </p:nvSpPr>
        <p:spPr>
          <a:xfrm>
            <a:off x="1114790" y="4234070"/>
            <a:ext cx="6260044" cy="3970318"/>
          </a:xfrm>
          <a:prstGeom prst="rect">
            <a:avLst/>
          </a:prstGeom>
          <a:noFill/>
        </p:spPr>
        <p:txBody>
          <a:bodyPr wrap="square" rtlCol="0">
            <a:spAutoFit/>
          </a:bodyPr>
          <a:lstStyle/>
          <a:p>
            <a:r>
              <a:rPr lang="tr-TR" sz="3600" dirty="0" smtClean="0"/>
              <a:t>Tüm sorulara objektif olarak cevap verin. Ve objektif olduğunuza emin olduktan sonra hedeflerinizi belirlemek için bir sonraki aşamada verdiğimiz bilgileri dikkate alarak hedeflerinizi belirleyin…  </a:t>
            </a:r>
            <a:endParaRPr lang="tr-TR" sz="3600" dirty="0"/>
          </a:p>
        </p:txBody>
      </p:sp>
      <p:pic>
        <p:nvPicPr>
          <p:cNvPr id="14" name="Resim 13"/>
          <p:cNvPicPr>
            <a:picLocks noChangeAspect="1"/>
          </p:cNvPicPr>
          <p:nvPr/>
        </p:nvPicPr>
        <p:blipFill>
          <a:blip r:embed="rId5"/>
          <a:stretch>
            <a:fillRect/>
          </a:stretch>
        </p:blipFill>
        <p:spPr>
          <a:xfrm>
            <a:off x="12908002" y="8804297"/>
            <a:ext cx="543101" cy="543101"/>
          </a:xfrm>
          <a:prstGeom prst="rect">
            <a:avLst/>
          </a:prstGeom>
        </p:spPr>
      </p:pic>
      <p:pic>
        <p:nvPicPr>
          <p:cNvPr id="13" name="Resim 12"/>
          <p:cNvPicPr>
            <a:picLocks noChangeAspect="1"/>
          </p:cNvPicPr>
          <p:nvPr/>
        </p:nvPicPr>
        <p:blipFill>
          <a:blip r:embed="rId6"/>
          <a:stretch>
            <a:fillRect/>
          </a:stretch>
        </p:blipFill>
        <p:spPr>
          <a:xfrm>
            <a:off x="13451104" y="8804297"/>
            <a:ext cx="622705" cy="543101"/>
          </a:xfrm>
          <a:prstGeom prst="rect">
            <a:avLst/>
          </a:prstGeom>
        </p:spPr>
      </p:pic>
    </p:spTree>
    <p:extLst>
      <p:ext uri="{BB962C8B-B14F-4D97-AF65-F5344CB8AC3E}">
        <p14:creationId xmlns:p14="http://schemas.microsoft.com/office/powerpoint/2010/main" val="140470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5" name="Metin kutusu 4"/>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14" name="Metin kutusu 13"/>
          <p:cNvSpPr txBox="1"/>
          <p:nvPr/>
        </p:nvSpPr>
        <p:spPr>
          <a:xfrm>
            <a:off x="636104" y="3319094"/>
            <a:ext cx="9240292" cy="954107"/>
          </a:xfrm>
          <a:prstGeom prst="rect">
            <a:avLst/>
          </a:prstGeom>
          <a:noFill/>
        </p:spPr>
        <p:txBody>
          <a:bodyPr wrap="square" rtlCol="0">
            <a:spAutoFit/>
          </a:bodyPr>
          <a:lstStyle/>
          <a:p>
            <a:pPr fontAlgn="base"/>
            <a:r>
              <a:rPr lang="tr-TR" sz="2800" b="1" dirty="0" smtClean="0">
                <a:latin typeface="Calibri (Gövde)"/>
              </a:rPr>
              <a:t>           HEDEFLER KOYUN VE UFAK HEDEFLERE         </a:t>
            </a:r>
          </a:p>
          <a:p>
            <a:pPr fontAlgn="base"/>
            <a:r>
              <a:rPr lang="tr-TR" sz="2800" b="1" dirty="0">
                <a:latin typeface="Calibri (Gövde)"/>
              </a:rPr>
              <a:t> </a:t>
            </a:r>
            <a:r>
              <a:rPr lang="tr-TR" sz="2800" b="1" dirty="0" smtClean="0">
                <a:latin typeface="Calibri (Gövde)"/>
              </a:rPr>
              <a:t>          AYIRIN:</a:t>
            </a:r>
            <a:endParaRPr lang="tr-TR" sz="2800" b="1" u="sng" dirty="0" smtClean="0">
              <a:latin typeface="Calibri (Gövde)"/>
            </a:endParaRPr>
          </a:p>
        </p:txBody>
      </p:sp>
      <p:pic>
        <p:nvPicPr>
          <p:cNvPr id="2" name="Resim 1"/>
          <p:cNvPicPr>
            <a:picLocks noChangeAspect="1"/>
          </p:cNvPicPr>
          <p:nvPr/>
        </p:nvPicPr>
        <p:blipFill>
          <a:blip r:embed="rId3"/>
          <a:stretch>
            <a:fillRect/>
          </a:stretch>
        </p:blipFill>
        <p:spPr>
          <a:xfrm>
            <a:off x="9878289" y="898629"/>
            <a:ext cx="3395901" cy="8096778"/>
          </a:xfrm>
          <a:prstGeom prst="rect">
            <a:avLst/>
          </a:prstGeom>
        </p:spPr>
      </p:pic>
      <p:pic>
        <p:nvPicPr>
          <p:cNvPr id="3" name="Resim 2"/>
          <p:cNvPicPr>
            <a:picLocks noChangeAspect="1"/>
          </p:cNvPicPr>
          <p:nvPr/>
        </p:nvPicPr>
        <p:blipFill>
          <a:blip r:embed="rId4"/>
          <a:stretch>
            <a:fillRect/>
          </a:stretch>
        </p:blipFill>
        <p:spPr>
          <a:xfrm>
            <a:off x="13503751" y="8611585"/>
            <a:ext cx="767644" cy="767644"/>
          </a:xfrm>
          <a:prstGeom prst="rect">
            <a:avLst/>
          </a:prstGeom>
        </p:spPr>
      </p:pic>
      <p:sp>
        <p:nvSpPr>
          <p:cNvPr id="4" name="Metin kutusu 3"/>
          <p:cNvSpPr txBox="1"/>
          <p:nvPr/>
        </p:nvSpPr>
        <p:spPr>
          <a:xfrm>
            <a:off x="1753700" y="4273201"/>
            <a:ext cx="8786192" cy="4524315"/>
          </a:xfrm>
          <a:prstGeom prst="rect">
            <a:avLst/>
          </a:prstGeom>
          <a:noFill/>
        </p:spPr>
        <p:txBody>
          <a:bodyPr wrap="square" rtlCol="0">
            <a:spAutoFit/>
          </a:bodyPr>
          <a:lstStyle/>
          <a:p>
            <a:r>
              <a:rPr lang="tr-TR" sz="3200" dirty="0" smtClean="0">
                <a:latin typeface="Calibri (Gövde)"/>
              </a:rPr>
              <a:t>Her bireyin çalışmaya başlamadan önce hedefler koymanız motivasyon açısından önemlidir. Hedeflerinizi oluşturduktan sonra, küçük hedeflere bölerek; </a:t>
            </a:r>
          </a:p>
          <a:p>
            <a:r>
              <a:rPr lang="tr-TR" sz="3200" b="1" dirty="0" smtClean="0">
                <a:latin typeface="Calibri (Gövde)"/>
              </a:rPr>
              <a:t>        GÜNLÜK,  </a:t>
            </a:r>
          </a:p>
          <a:p>
            <a:r>
              <a:rPr lang="tr-TR" sz="3200" b="1" dirty="0" smtClean="0">
                <a:latin typeface="Calibri (Gövde)"/>
              </a:rPr>
              <a:t>        HAFTALIK, </a:t>
            </a:r>
          </a:p>
          <a:p>
            <a:r>
              <a:rPr lang="tr-TR" sz="3200" b="1" dirty="0" smtClean="0">
                <a:latin typeface="Calibri (Gövde)"/>
              </a:rPr>
              <a:t>        YILLIK, </a:t>
            </a:r>
          </a:p>
          <a:p>
            <a:r>
              <a:rPr lang="tr-TR" sz="3200" b="1" dirty="0" smtClean="0">
                <a:latin typeface="Calibri (Gövde)"/>
              </a:rPr>
              <a:t>        10 YILLIK </a:t>
            </a:r>
          </a:p>
          <a:p>
            <a:r>
              <a:rPr lang="tr-TR" sz="3200" dirty="0" smtClean="0">
                <a:latin typeface="Calibri (Gövde)"/>
              </a:rPr>
              <a:t>şekilde bölün.</a:t>
            </a:r>
            <a:endParaRPr lang="tr-TR" sz="3200" b="1" u="sng" dirty="0">
              <a:latin typeface="Calibri (Gövde)"/>
            </a:endParaRPr>
          </a:p>
        </p:txBody>
      </p:sp>
      <p:pic>
        <p:nvPicPr>
          <p:cNvPr id="11" name="Resim 10"/>
          <p:cNvPicPr>
            <a:picLocks noChangeAspect="1"/>
          </p:cNvPicPr>
          <p:nvPr/>
        </p:nvPicPr>
        <p:blipFill>
          <a:blip r:embed="rId5"/>
          <a:stretch>
            <a:fillRect/>
          </a:stretch>
        </p:blipFill>
        <p:spPr>
          <a:xfrm>
            <a:off x="2059590" y="6314632"/>
            <a:ext cx="654565" cy="441451"/>
          </a:xfrm>
          <a:prstGeom prst="rect">
            <a:avLst/>
          </a:prstGeom>
        </p:spPr>
      </p:pic>
      <p:pic>
        <p:nvPicPr>
          <p:cNvPr id="20" name="Resim 19"/>
          <p:cNvPicPr>
            <a:picLocks noChangeAspect="1"/>
          </p:cNvPicPr>
          <p:nvPr/>
        </p:nvPicPr>
        <p:blipFill>
          <a:blip r:embed="rId5"/>
          <a:stretch>
            <a:fillRect/>
          </a:stretch>
        </p:blipFill>
        <p:spPr>
          <a:xfrm>
            <a:off x="2059589" y="6830031"/>
            <a:ext cx="654565" cy="441451"/>
          </a:xfrm>
          <a:prstGeom prst="rect">
            <a:avLst/>
          </a:prstGeom>
        </p:spPr>
      </p:pic>
      <p:pic>
        <p:nvPicPr>
          <p:cNvPr id="21" name="Resim 20"/>
          <p:cNvPicPr>
            <a:picLocks noChangeAspect="1"/>
          </p:cNvPicPr>
          <p:nvPr/>
        </p:nvPicPr>
        <p:blipFill>
          <a:blip r:embed="rId5"/>
          <a:stretch>
            <a:fillRect/>
          </a:stretch>
        </p:blipFill>
        <p:spPr>
          <a:xfrm>
            <a:off x="2067340" y="7335348"/>
            <a:ext cx="654565" cy="441451"/>
          </a:xfrm>
          <a:prstGeom prst="rect">
            <a:avLst/>
          </a:prstGeom>
        </p:spPr>
      </p:pic>
      <p:pic>
        <p:nvPicPr>
          <p:cNvPr id="22" name="Resim 21"/>
          <p:cNvPicPr>
            <a:picLocks noChangeAspect="1"/>
          </p:cNvPicPr>
          <p:nvPr/>
        </p:nvPicPr>
        <p:blipFill>
          <a:blip r:embed="rId5"/>
          <a:stretch>
            <a:fillRect/>
          </a:stretch>
        </p:blipFill>
        <p:spPr>
          <a:xfrm>
            <a:off x="2059588" y="7815389"/>
            <a:ext cx="654565" cy="441451"/>
          </a:xfrm>
          <a:prstGeom prst="rect">
            <a:avLst/>
          </a:prstGeom>
        </p:spPr>
      </p:pic>
      <p:pic>
        <p:nvPicPr>
          <p:cNvPr id="23" name="Resim 22"/>
          <p:cNvPicPr>
            <a:picLocks noChangeAspect="1"/>
          </p:cNvPicPr>
          <p:nvPr/>
        </p:nvPicPr>
        <p:blipFill>
          <a:blip r:embed="rId5"/>
          <a:stretch>
            <a:fillRect/>
          </a:stretch>
        </p:blipFill>
        <p:spPr>
          <a:xfrm>
            <a:off x="632049" y="3355202"/>
            <a:ext cx="1067350" cy="719841"/>
          </a:xfrm>
          <a:prstGeom prst="rect">
            <a:avLst/>
          </a:prstGeom>
        </p:spPr>
      </p:pic>
    </p:spTree>
    <p:extLst>
      <p:ext uri="{BB962C8B-B14F-4D97-AF65-F5344CB8AC3E}">
        <p14:creationId xmlns:p14="http://schemas.microsoft.com/office/powerpoint/2010/main" val="4266027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12908002" y="8804297"/>
            <a:ext cx="543101" cy="543101"/>
          </a:xfrm>
          <a:prstGeom prst="rect">
            <a:avLst/>
          </a:prstGeom>
        </p:spPr>
      </p:pic>
      <p:pic>
        <p:nvPicPr>
          <p:cNvPr id="2" name="Resim 1"/>
          <p:cNvPicPr>
            <a:picLocks noChangeAspect="1"/>
          </p:cNvPicPr>
          <p:nvPr/>
        </p:nvPicPr>
        <p:blipFill>
          <a:blip r:embed="rId4"/>
          <a:stretch>
            <a:fillRect/>
          </a:stretch>
        </p:blipFill>
        <p:spPr>
          <a:xfrm>
            <a:off x="13451103" y="8804297"/>
            <a:ext cx="543193" cy="543101"/>
          </a:xfrm>
          <a:prstGeom prst="rect">
            <a:avLst/>
          </a:prstGeom>
        </p:spPr>
      </p:pic>
      <p:pic>
        <p:nvPicPr>
          <p:cNvPr id="3" name="Resim 2"/>
          <p:cNvPicPr>
            <a:picLocks noChangeAspect="1"/>
          </p:cNvPicPr>
          <p:nvPr/>
        </p:nvPicPr>
        <p:blipFill>
          <a:blip r:embed="rId5"/>
          <a:stretch>
            <a:fillRect/>
          </a:stretch>
        </p:blipFill>
        <p:spPr>
          <a:xfrm>
            <a:off x="1527662" y="2751522"/>
            <a:ext cx="1533590" cy="1573351"/>
          </a:xfrm>
          <a:prstGeom prst="rect">
            <a:avLst/>
          </a:prstGeom>
        </p:spPr>
      </p:pic>
      <p:pic>
        <p:nvPicPr>
          <p:cNvPr id="5" name="Resim 4"/>
          <p:cNvPicPr>
            <a:picLocks noChangeAspect="1"/>
          </p:cNvPicPr>
          <p:nvPr/>
        </p:nvPicPr>
        <p:blipFill>
          <a:blip r:embed="rId6"/>
          <a:stretch>
            <a:fillRect/>
          </a:stretch>
        </p:blipFill>
        <p:spPr>
          <a:xfrm>
            <a:off x="1538105" y="3957617"/>
            <a:ext cx="1668749" cy="1644741"/>
          </a:xfrm>
          <a:prstGeom prst="rect">
            <a:avLst/>
          </a:prstGeom>
        </p:spPr>
      </p:pic>
      <p:pic>
        <p:nvPicPr>
          <p:cNvPr id="13" name="Resim 12"/>
          <p:cNvPicPr>
            <a:picLocks noChangeAspect="1"/>
          </p:cNvPicPr>
          <p:nvPr/>
        </p:nvPicPr>
        <p:blipFill>
          <a:blip r:embed="rId7"/>
          <a:stretch>
            <a:fillRect/>
          </a:stretch>
        </p:blipFill>
        <p:spPr>
          <a:xfrm>
            <a:off x="1527662" y="5159203"/>
            <a:ext cx="1679192" cy="1748517"/>
          </a:xfrm>
          <a:prstGeom prst="rect">
            <a:avLst/>
          </a:prstGeom>
        </p:spPr>
      </p:pic>
      <p:pic>
        <p:nvPicPr>
          <p:cNvPr id="14" name="Resim 13"/>
          <p:cNvPicPr>
            <a:picLocks noChangeAspect="1"/>
          </p:cNvPicPr>
          <p:nvPr/>
        </p:nvPicPr>
        <p:blipFill>
          <a:blip r:embed="rId8"/>
          <a:stretch>
            <a:fillRect/>
          </a:stretch>
        </p:blipFill>
        <p:spPr>
          <a:xfrm>
            <a:off x="1527662" y="6496747"/>
            <a:ext cx="1724668" cy="1788487"/>
          </a:xfrm>
          <a:prstGeom prst="rect">
            <a:avLst/>
          </a:prstGeom>
        </p:spPr>
      </p:pic>
      <p:pic>
        <p:nvPicPr>
          <p:cNvPr id="15" name="Resim 14"/>
          <p:cNvPicPr>
            <a:picLocks noChangeAspect="1"/>
          </p:cNvPicPr>
          <p:nvPr/>
        </p:nvPicPr>
        <p:blipFill>
          <a:blip r:embed="rId9"/>
          <a:stretch>
            <a:fillRect/>
          </a:stretch>
        </p:blipFill>
        <p:spPr>
          <a:xfrm>
            <a:off x="1538105" y="7879849"/>
            <a:ext cx="1740405" cy="1854799"/>
          </a:xfrm>
          <a:prstGeom prst="rect">
            <a:avLst/>
          </a:prstGeom>
        </p:spPr>
      </p:pic>
      <p:pic>
        <p:nvPicPr>
          <p:cNvPr id="16" name="Resim 15"/>
          <p:cNvPicPr>
            <a:picLocks noChangeAspect="1"/>
          </p:cNvPicPr>
          <p:nvPr/>
        </p:nvPicPr>
        <p:blipFill>
          <a:blip r:embed="rId10"/>
          <a:stretch>
            <a:fillRect/>
          </a:stretch>
        </p:blipFill>
        <p:spPr>
          <a:xfrm>
            <a:off x="8175120" y="2730968"/>
            <a:ext cx="6256497" cy="5593477"/>
          </a:xfrm>
          <a:prstGeom prst="rect">
            <a:avLst/>
          </a:prstGeom>
        </p:spPr>
      </p:pic>
      <p:sp>
        <p:nvSpPr>
          <p:cNvPr id="17" name="Sağ Ok 16"/>
          <p:cNvSpPr/>
          <p:nvPr/>
        </p:nvSpPr>
        <p:spPr>
          <a:xfrm>
            <a:off x="2959417" y="2983775"/>
            <a:ext cx="894521" cy="697582"/>
          </a:xfrm>
          <a:prstGeom prst="rightArrow">
            <a:avLst/>
          </a:prstGeom>
          <a:solidFill>
            <a:srgbClr val="9A470E"/>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8" name="Sağ Ok 17"/>
          <p:cNvSpPr/>
          <p:nvPr/>
        </p:nvSpPr>
        <p:spPr>
          <a:xfrm>
            <a:off x="2959416" y="4109629"/>
            <a:ext cx="894521" cy="697582"/>
          </a:xfrm>
          <a:prstGeom prst="rightArrow">
            <a:avLst/>
          </a:prstGeom>
          <a:solidFill>
            <a:schemeClr val="accent6"/>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9" name="Sağ Ok 18"/>
          <p:cNvSpPr/>
          <p:nvPr/>
        </p:nvSpPr>
        <p:spPr>
          <a:xfrm>
            <a:off x="2927153" y="5418744"/>
            <a:ext cx="894521" cy="697582"/>
          </a:xfrm>
          <a:prstGeom prst="rightArrow">
            <a:avLst/>
          </a:prstGeom>
          <a:solidFill>
            <a:srgbClr val="7030A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20" name="Sağ Ok 19"/>
          <p:cNvSpPr/>
          <p:nvPr/>
        </p:nvSpPr>
        <p:spPr>
          <a:xfrm>
            <a:off x="2959417" y="6727859"/>
            <a:ext cx="894521" cy="697582"/>
          </a:xfrm>
          <a:prstGeom prst="rightArrow">
            <a:avLst/>
          </a:prstGeom>
          <a:solidFill>
            <a:srgbClr val="7030A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21" name="Sağ Ok 20"/>
          <p:cNvSpPr/>
          <p:nvPr/>
        </p:nvSpPr>
        <p:spPr>
          <a:xfrm>
            <a:off x="2959415" y="8106715"/>
            <a:ext cx="894521" cy="697582"/>
          </a:xfrm>
          <a:prstGeom prst="rightArrow">
            <a:avLst/>
          </a:prstGeom>
          <a:solidFill>
            <a:srgbClr val="F3A875"/>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22" name="Metin kutusu 21"/>
          <p:cNvSpPr txBox="1"/>
          <p:nvPr/>
        </p:nvSpPr>
        <p:spPr>
          <a:xfrm>
            <a:off x="4017986" y="2927781"/>
            <a:ext cx="2104518"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4400" b="1" dirty="0" smtClean="0"/>
              <a:t>Spesifik</a:t>
            </a:r>
            <a:r>
              <a:rPr lang="tr-TR" sz="4400" b="1" dirty="0"/>
              <a:t> </a:t>
            </a:r>
            <a:endParaRPr lang="tr-TR" sz="4400" dirty="0"/>
          </a:p>
        </p:txBody>
      </p:sp>
      <p:sp>
        <p:nvSpPr>
          <p:cNvPr id="23" name="Metin kutusu 22"/>
          <p:cNvSpPr txBox="1"/>
          <p:nvPr/>
        </p:nvSpPr>
        <p:spPr>
          <a:xfrm>
            <a:off x="4017986" y="4139004"/>
            <a:ext cx="2680988"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4400" b="1" dirty="0"/>
              <a:t>Ölçülebilir</a:t>
            </a:r>
            <a:endParaRPr lang="tr-TR" sz="4400" dirty="0"/>
          </a:p>
        </p:txBody>
      </p:sp>
      <p:sp>
        <p:nvSpPr>
          <p:cNvPr id="24" name="Metin kutusu 23"/>
          <p:cNvSpPr txBox="1"/>
          <p:nvPr/>
        </p:nvSpPr>
        <p:spPr>
          <a:xfrm>
            <a:off x="4035301" y="5382814"/>
            <a:ext cx="2663673"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4400" b="1" dirty="0"/>
              <a:t>Ulaşılabilir</a:t>
            </a:r>
            <a:endParaRPr lang="tr-TR" sz="4400" dirty="0"/>
          </a:p>
        </p:txBody>
      </p:sp>
      <p:sp>
        <p:nvSpPr>
          <p:cNvPr id="25" name="Metin kutusu 24"/>
          <p:cNvSpPr txBox="1"/>
          <p:nvPr/>
        </p:nvSpPr>
        <p:spPr>
          <a:xfrm>
            <a:off x="4017987" y="6691929"/>
            <a:ext cx="1888568"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4400" b="1" dirty="0"/>
              <a:t>Uygun</a:t>
            </a:r>
            <a:endParaRPr lang="tr-TR" sz="4400" dirty="0"/>
          </a:p>
        </p:txBody>
      </p:sp>
      <p:sp>
        <p:nvSpPr>
          <p:cNvPr id="26" name="Metin kutusu 25"/>
          <p:cNvSpPr txBox="1"/>
          <p:nvPr/>
        </p:nvSpPr>
        <p:spPr>
          <a:xfrm>
            <a:off x="4017983" y="8070785"/>
            <a:ext cx="355553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4400" b="1" dirty="0" smtClean="0"/>
              <a:t>Zaman Sınırlı</a:t>
            </a:r>
            <a:endParaRPr lang="tr-TR" sz="4400" dirty="0"/>
          </a:p>
        </p:txBody>
      </p:sp>
    </p:spTree>
    <p:extLst>
      <p:ext uri="{BB962C8B-B14F-4D97-AF65-F5344CB8AC3E}">
        <p14:creationId xmlns:p14="http://schemas.microsoft.com/office/powerpoint/2010/main" val="3483847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3"/>
          <a:stretch>
            <a:fillRect/>
          </a:stretch>
        </p:blipFill>
        <p:spPr>
          <a:xfrm>
            <a:off x="1189402" y="1232658"/>
            <a:ext cx="952550" cy="739178"/>
          </a:xfrm>
          <a:prstGeom prst="rect">
            <a:avLst/>
          </a:prstGeom>
        </p:spPr>
      </p:pic>
      <p:sp>
        <p:nvSpPr>
          <p:cNvPr id="12" name="Metin kutusu 11"/>
          <p:cNvSpPr txBox="1"/>
          <p:nvPr/>
        </p:nvSpPr>
        <p:spPr>
          <a:xfrm>
            <a:off x="2081513" y="3365346"/>
            <a:ext cx="5645425" cy="646331"/>
          </a:xfrm>
          <a:prstGeom prst="rect">
            <a:avLst/>
          </a:prstGeom>
          <a:noFill/>
        </p:spPr>
        <p:txBody>
          <a:bodyPr wrap="square" rtlCol="0">
            <a:spAutoFit/>
          </a:bodyPr>
          <a:lstStyle/>
          <a:p>
            <a:r>
              <a:rPr lang="tr-TR" sz="3600" b="1" dirty="0" smtClean="0"/>
              <a:t>SPESİFİC (ÖZEL): </a:t>
            </a:r>
            <a:endParaRPr lang="tr-TR" sz="3600" b="1" dirty="0"/>
          </a:p>
        </p:txBody>
      </p:sp>
      <p:pic>
        <p:nvPicPr>
          <p:cNvPr id="14" name="Resim 13"/>
          <p:cNvPicPr>
            <a:picLocks noChangeAspect="1"/>
          </p:cNvPicPr>
          <p:nvPr/>
        </p:nvPicPr>
        <p:blipFill>
          <a:blip r:embed="rId4"/>
          <a:stretch>
            <a:fillRect/>
          </a:stretch>
        </p:blipFill>
        <p:spPr>
          <a:xfrm>
            <a:off x="12908002" y="8804297"/>
            <a:ext cx="543101" cy="543101"/>
          </a:xfrm>
          <a:prstGeom prst="rect">
            <a:avLst/>
          </a:prstGeom>
        </p:spPr>
      </p:pic>
      <p:pic>
        <p:nvPicPr>
          <p:cNvPr id="11" name="Resim 10"/>
          <p:cNvPicPr>
            <a:picLocks noChangeAspect="1"/>
          </p:cNvPicPr>
          <p:nvPr/>
        </p:nvPicPr>
        <p:blipFill>
          <a:blip r:embed="rId5"/>
          <a:stretch>
            <a:fillRect/>
          </a:stretch>
        </p:blipFill>
        <p:spPr>
          <a:xfrm>
            <a:off x="838443" y="3159823"/>
            <a:ext cx="1533590" cy="1573351"/>
          </a:xfrm>
          <a:prstGeom prst="rect">
            <a:avLst/>
          </a:prstGeom>
        </p:spPr>
      </p:pic>
      <p:pic>
        <p:nvPicPr>
          <p:cNvPr id="2" name="Resim 1"/>
          <p:cNvPicPr>
            <a:picLocks noChangeAspect="1"/>
          </p:cNvPicPr>
          <p:nvPr/>
        </p:nvPicPr>
        <p:blipFill>
          <a:blip r:embed="rId6"/>
          <a:stretch>
            <a:fillRect/>
          </a:stretch>
        </p:blipFill>
        <p:spPr>
          <a:xfrm>
            <a:off x="9300878" y="1232658"/>
            <a:ext cx="4772931" cy="7005047"/>
          </a:xfrm>
          <a:prstGeom prst="rect">
            <a:avLst/>
          </a:prstGeom>
        </p:spPr>
      </p:pic>
      <p:pic>
        <p:nvPicPr>
          <p:cNvPr id="3" name="Resim 2"/>
          <p:cNvPicPr>
            <a:picLocks noChangeAspect="1"/>
          </p:cNvPicPr>
          <p:nvPr/>
        </p:nvPicPr>
        <p:blipFill>
          <a:blip r:embed="rId7"/>
          <a:stretch>
            <a:fillRect/>
          </a:stretch>
        </p:blipFill>
        <p:spPr>
          <a:xfrm>
            <a:off x="13451104" y="8804297"/>
            <a:ext cx="622706" cy="543101"/>
          </a:xfrm>
          <a:prstGeom prst="rect">
            <a:avLst/>
          </a:prstGeom>
        </p:spPr>
      </p:pic>
      <p:sp>
        <p:nvSpPr>
          <p:cNvPr id="5" name="Metin kutusu 4"/>
          <p:cNvSpPr txBox="1"/>
          <p:nvPr/>
        </p:nvSpPr>
        <p:spPr>
          <a:xfrm>
            <a:off x="838443" y="4533261"/>
            <a:ext cx="7391157" cy="1754326"/>
          </a:xfrm>
          <a:prstGeom prst="rect">
            <a:avLst/>
          </a:prstGeom>
          <a:noFill/>
        </p:spPr>
        <p:txBody>
          <a:bodyPr wrap="square" rtlCol="0">
            <a:spAutoFit/>
          </a:bodyPr>
          <a:lstStyle/>
          <a:p>
            <a:r>
              <a:rPr lang="tr-TR" sz="3600" dirty="0" smtClean="0"/>
              <a:t>Hedefinizin </a:t>
            </a:r>
            <a:r>
              <a:rPr lang="tr-TR" sz="3600" dirty="0"/>
              <a:t>özelliklerini olabildiğince açık şekilde tanımlamanız gerekmektedir.</a:t>
            </a:r>
          </a:p>
        </p:txBody>
      </p:sp>
      <p:sp>
        <p:nvSpPr>
          <p:cNvPr id="15" name="Metin kutusu 14"/>
          <p:cNvSpPr txBox="1"/>
          <p:nvPr/>
        </p:nvSpPr>
        <p:spPr>
          <a:xfrm>
            <a:off x="838443" y="6424415"/>
            <a:ext cx="8493227" cy="3108543"/>
          </a:xfrm>
          <a:prstGeom prst="rect">
            <a:avLst/>
          </a:prstGeom>
          <a:noFill/>
        </p:spPr>
        <p:txBody>
          <a:bodyPr wrap="square" rtlCol="0">
            <a:spAutoFit/>
          </a:bodyPr>
          <a:lstStyle/>
          <a:p>
            <a:r>
              <a:rPr lang="tr-TR" sz="2800" b="1" dirty="0"/>
              <a:t>Ne yapmak istiyorum? </a:t>
            </a:r>
          </a:p>
          <a:p>
            <a:r>
              <a:rPr lang="tr-TR" sz="2800" b="1" dirty="0"/>
              <a:t>Bu amaç neden önemlidir? </a:t>
            </a:r>
            <a:endParaRPr lang="tr-TR" sz="2800" b="1" dirty="0" smtClean="0"/>
          </a:p>
          <a:p>
            <a:r>
              <a:rPr lang="tr-TR" sz="2800" b="1" dirty="0" smtClean="0"/>
              <a:t>Kimler </a:t>
            </a:r>
            <a:r>
              <a:rPr lang="tr-TR" sz="2800" b="1" dirty="0"/>
              <a:t>katılıyor? </a:t>
            </a:r>
          </a:p>
          <a:p>
            <a:r>
              <a:rPr lang="tr-TR" sz="2800" b="1" dirty="0" smtClean="0"/>
              <a:t>Nerede </a:t>
            </a:r>
            <a:r>
              <a:rPr lang="tr-TR" sz="2800" b="1" dirty="0"/>
              <a:t>bulunuyor? </a:t>
            </a:r>
            <a:endParaRPr lang="tr-TR" sz="2800" b="1" dirty="0" smtClean="0"/>
          </a:p>
          <a:p>
            <a:r>
              <a:rPr lang="tr-TR" sz="2800" b="1" dirty="0" smtClean="0"/>
              <a:t>Hangi </a:t>
            </a:r>
            <a:r>
              <a:rPr lang="tr-TR" sz="2800" b="1" dirty="0"/>
              <a:t>kaynaklar veya limitler var</a:t>
            </a:r>
            <a:r>
              <a:rPr lang="tr-TR" sz="2800" b="1" dirty="0" smtClean="0"/>
              <a:t>? </a:t>
            </a:r>
          </a:p>
          <a:p>
            <a:r>
              <a:rPr lang="tr-TR" sz="2800" dirty="0" smtClean="0"/>
              <a:t>Sorularını cevaplandırın. </a:t>
            </a:r>
            <a:endParaRPr lang="tr-TR" sz="2800" dirty="0"/>
          </a:p>
          <a:p>
            <a:endParaRPr lang="tr-TR" sz="2800" dirty="0"/>
          </a:p>
        </p:txBody>
      </p:sp>
    </p:spTree>
    <p:extLst>
      <p:ext uri="{BB962C8B-B14F-4D97-AF65-F5344CB8AC3E}">
        <p14:creationId xmlns:p14="http://schemas.microsoft.com/office/powerpoint/2010/main" val="4111651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229600" y="1771219"/>
            <a:ext cx="5942926" cy="6341165"/>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89402" y="1232658"/>
            <a:ext cx="952550" cy="739178"/>
          </a:xfrm>
          <a:prstGeom prst="rect">
            <a:avLst/>
          </a:prstGeom>
        </p:spPr>
      </p:pic>
      <p:sp>
        <p:nvSpPr>
          <p:cNvPr id="12" name="Metin kutusu 11"/>
          <p:cNvSpPr txBox="1"/>
          <p:nvPr/>
        </p:nvSpPr>
        <p:spPr>
          <a:xfrm>
            <a:off x="2081513" y="3365346"/>
            <a:ext cx="6148087" cy="646331"/>
          </a:xfrm>
          <a:prstGeom prst="rect">
            <a:avLst/>
          </a:prstGeom>
          <a:noFill/>
        </p:spPr>
        <p:txBody>
          <a:bodyPr wrap="square" rtlCol="0">
            <a:spAutoFit/>
          </a:bodyPr>
          <a:lstStyle/>
          <a:p>
            <a:r>
              <a:rPr lang="tr-TR" sz="3600" b="1" dirty="0" smtClean="0"/>
              <a:t>MEASURABLE (ÖLÇÜLEBİLİR):</a:t>
            </a:r>
            <a:endParaRPr lang="tr-TR" sz="3600" b="1" dirty="0"/>
          </a:p>
        </p:txBody>
      </p:sp>
      <p:sp>
        <p:nvSpPr>
          <p:cNvPr id="5" name="Metin kutusu 4"/>
          <p:cNvSpPr txBox="1"/>
          <p:nvPr/>
        </p:nvSpPr>
        <p:spPr>
          <a:xfrm>
            <a:off x="838443" y="4794938"/>
            <a:ext cx="7391157" cy="2862322"/>
          </a:xfrm>
          <a:prstGeom prst="rect">
            <a:avLst/>
          </a:prstGeom>
          <a:noFill/>
        </p:spPr>
        <p:txBody>
          <a:bodyPr wrap="square" rtlCol="0">
            <a:spAutoFit/>
          </a:bodyPr>
          <a:lstStyle/>
          <a:p>
            <a:r>
              <a:rPr lang="tr-TR" sz="3600" dirty="0"/>
              <a:t>Hedefinize ulaştığınızı ölçebileceğiniz kriterleri projenin en başında belirlemiş olmanız gerekmektedir</a:t>
            </a:r>
            <a:r>
              <a:rPr lang="tr-TR" sz="3600" dirty="0" smtClean="0"/>
              <a:t>.</a:t>
            </a:r>
          </a:p>
          <a:p>
            <a:endParaRPr lang="tr-TR" sz="3600" dirty="0"/>
          </a:p>
          <a:p>
            <a:r>
              <a:rPr lang="tr-TR" sz="3600" dirty="0" smtClean="0"/>
              <a:t>-Başarılı </a:t>
            </a:r>
            <a:r>
              <a:rPr lang="tr-TR" sz="3600" dirty="0"/>
              <a:t>olduğu zaman nasıl bileceğim</a:t>
            </a:r>
          </a:p>
        </p:txBody>
      </p:sp>
      <p:pic>
        <p:nvPicPr>
          <p:cNvPr id="13" name="Resim 12"/>
          <p:cNvPicPr>
            <a:picLocks noChangeAspect="1"/>
          </p:cNvPicPr>
          <p:nvPr/>
        </p:nvPicPr>
        <p:blipFill>
          <a:blip r:embed="rId5"/>
          <a:stretch>
            <a:fillRect/>
          </a:stretch>
        </p:blipFill>
        <p:spPr>
          <a:xfrm>
            <a:off x="838443" y="3150197"/>
            <a:ext cx="1668749" cy="1644741"/>
          </a:xfrm>
          <a:prstGeom prst="rect">
            <a:avLst/>
          </a:prstGeom>
        </p:spPr>
      </p:pic>
      <p:pic>
        <p:nvPicPr>
          <p:cNvPr id="10" name="Resim 9"/>
          <p:cNvPicPr>
            <a:picLocks noChangeAspect="1"/>
          </p:cNvPicPr>
          <p:nvPr/>
        </p:nvPicPr>
        <p:blipFill>
          <a:blip r:embed="rId6"/>
          <a:stretch>
            <a:fillRect/>
          </a:stretch>
        </p:blipFill>
        <p:spPr>
          <a:xfrm>
            <a:off x="12987439" y="8675631"/>
            <a:ext cx="1185087" cy="618685"/>
          </a:xfrm>
          <a:prstGeom prst="rect">
            <a:avLst/>
          </a:prstGeom>
        </p:spPr>
      </p:pic>
    </p:spTree>
    <p:extLst>
      <p:ext uri="{BB962C8B-B14F-4D97-AF65-F5344CB8AC3E}">
        <p14:creationId xmlns:p14="http://schemas.microsoft.com/office/powerpoint/2010/main" val="1228973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772401" y="2307822"/>
            <a:ext cx="6459761" cy="5818990"/>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89402" y="1232658"/>
            <a:ext cx="952550" cy="739178"/>
          </a:xfrm>
          <a:prstGeom prst="rect">
            <a:avLst/>
          </a:prstGeom>
        </p:spPr>
      </p:pic>
      <p:sp>
        <p:nvSpPr>
          <p:cNvPr id="12" name="Metin kutusu 11"/>
          <p:cNvSpPr txBox="1"/>
          <p:nvPr/>
        </p:nvSpPr>
        <p:spPr>
          <a:xfrm>
            <a:off x="2081513" y="3365346"/>
            <a:ext cx="6148087" cy="646331"/>
          </a:xfrm>
          <a:prstGeom prst="rect">
            <a:avLst/>
          </a:prstGeom>
          <a:noFill/>
        </p:spPr>
        <p:txBody>
          <a:bodyPr wrap="square" rtlCol="0">
            <a:spAutoFit/>
          </a:bodyPr>
          <a:lstStyle/>
          <a:p>
            <a:r>
              <a:rPr lang="tr-TR" sz="3600" b="1" dirty="0" smtClean="0"/>
              <a:t>ACHİEVABLE (ULAŞILABİLİR):</a:t>
            </a:r>
            <a:endParaRPr lang="tr-TR" sz="3600" b="1" dirty="0"/>
          </a:p>
        </p:txBody>
      </p:sp>
      <p:sp>
        <p:nvSpPr>
          <p:cNvPr id="5" name="Metin kutusu 4"/>
          <p:cNvSpPr txBox="1"/>
          <p:nvPr/>
        </p:nvSpPr>
        <p:spPr>
          <a:xfrm>
            <a:off x="826082" y="4898714"/>
            <a:ext cx="6946320" cy="3416320"/>
          </a:xfrm>
          <a:prstGeom prst="rect">
            <a:avLst/>
          </a:prstGeom>
          <a:noFill/>
        </p:spPr>
        <p:txBody>
          <a:bodyPr wrap="square" rtlCol="0">
            <a:spAutoFit/>
          </a:bodyPr>
          <a:lstStyle/>
          <a:p>
            <a:r>
              <a:rPr lang="tr-TR" sz="3600" dirty="0"/>
              <a:t>Hedefiniz sizinle veya yaptığınız konu ile alakalı ulaşılabilir olmalıdır. Ulaşması çok zor veya hayali hedefler belirlemek motivasyonunuzun düşmesine sebep olacaktır.</a:t>
            </a:r>
          </a:p>
        </p:txBody>
      </p:sp>
      <p:pic>
        <p:nvPicPr>
          <p:cNvPr id="11" name="Resim 10"/>
          <p:cNvPicPr>
            <a:picLocks noChangeAspect="1"/>
          </p:cNvPicPr>
          <p:nvPr/>
        </p:nvPicPr>
        <p:blipFill>
          <a:blip r:embed="rId5"/>
          <a:stretch>
            <a:fillRect/>
          </a:stretch>
        </p:blipFill>
        <p:spPr>
          <a:xfrm>
            <a:off x="826081" y="3150197"/>
            <a:ext cx="1679192" cy="1748517"/>
          </a:xfrm>
          <a:prstGeom prst="rect">
            <a:avLst/>
          </a:prstGeom>
        </p:spPr>
      </p:pic>
      <p:pic>
        <p:nvPicPr>
          <p:cNvPr id="3" name="Resim 2"/>
          <p:cNvPicPr>
            <a:picLocks noChangeAspect="1"/>
          </p:cNvPicPr>
          <p:nvPr/>
        </p:nvPicPr>
        <p:blipFill>
          <a:blip r:embed="rId6"/>
          <a:stretch>
            <a:fillRect/>
          </a:stretch>
        </p:blipFill>
        <p:spPr>
          <a:xfrm>
            <a:off x="12984278" y="8668876"/>
            <a:ext cx="1247884" cy="619321"/>
          </a:xfrm>
          <a:prstGeom prst="rect">
            <a:avLst/>
          </a:prstGeom>
        </p:spPr>
      </p:pic>
    </p:spTree>
    <p:extLst>
      <p:ext uri="{BB962C8B-B14F-4D97-AF65-F5344CB8AC3E}">
        <p14:creationId xmlns:p14="http://schemas.microsoft.com/office/powerpoint/2010/main" val="3553127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7572532" y="2226145"/>
            <a:ext cx="6541033" cy="6088889"/>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89402" y="1232658"/>
            <a:ext cx="952550" cy="739178"/>
          </a:xfrm>
          <a:prstGeom prst="rect">
            <a:avLst/>
          </a:prstGeom>
        </p:spPr>
      </p:pic>
      <p:sp>
        <p:nvSpPr>
          <p:cNvPr id="12" name="Metin kutusu 11"/>
          <p:cNvSpPr txBox="1"/>
          <p:nvPr/>
        </p:nvSpPr>
        <p:spPr>
          <a:xfrm>
            <a:off x="2141952" y="3448096"/>
            <a:ext cx="6148087" cy="646331"/>
          </a:xfrm>
          <a:prstGeom prst="rect">
            <a:avLst/>
          </a:prstGeom>
          <a:noFill/>
        </p:spPr>
        <p:txBody>
          <a:bodyPr wrap="square" rtlCol="0">
            <a:spAutoFit/>
          </a:bodyPr>
          <a:lstStyle/>
          <a:p>
            <a:r>
              <a:rPr lang="tr-TR" sz="3600" b="1" dirty="0" smtClean="0"/>
              <a:t>RELEVANT (UYGUN):</a:t>
            </a:r>
            <a:endParaRPr lang="tr-TR" sz="3600" b="1" dirty="0"/>
          </a:p>
        </p:txBody>
      </p:sp>
      <p:sp>
        <p:nvSpPr>
          <p:cNvPr id="5" name="Metin kutusu 4"/>
          <p:cNvSpPr txBox="1"/>
          <p:nvPr/>
        </p:nvSpPr>
        <p:spPr>
          <a:xfrm>
            <a:off x="838443" y="4512664"/>
            <a:ext cx="6946320" cy="4524315"/>
          </a:xfrm>
          <a:prstGeom prst="rect">
            <a:avLst/>
          </a:prstGeom>
          <a:noFill/>
        </p:spPr>
        <p:txBody>
          <a:bodyPr wrap="square" rtlCol="0">
            <a:spAutoFit/>
          </a:bodyPr>
          <a:lstStyle/>
          <a:p>
            <a:r>
              <a:rPr lang="tr-TR" sz="3600" dirty="0"/>
              <a:t>Seçtiğiniz hedef sizin için gerçekten yaptığınız iş ile uyumlu mu? Hedefiniz sizin veya organizasyonunuz için uygun değilse hedefe olan inanç düşük olacaktır. Hedefe olan düşük inancın geri dönüşü süreç boyunca düşük motivasyon olacaktır.</a:t>
            </a:r>
          </a:p>
        </p:txBody>
      </p:sp>
      <p:pic>
        <p:nvPicPr>
          <p:cNvPr id="4" name="Resim 3"/>
          <p:cNvPicPr>
            <a:picLocks noChangeAspect="1"/>
          </p:cNvPicPr>
          <p:nvPr/>
        </p:nvPicPr>
        <p:blipFill>
          <a:blip r:embed="rId5"/>
          <a:stretch>
            <a:fillRect/>
          </a:stretch>
        </p:blipFill>
        <p:spPr>
          <a:xfrm>
            <a:off x="13065840" y="8770182"/>
            <a:ext cx="1047725" cy="516270"/>
          </a:xfrm>
          <a:prstGeom prst="rect">
            <a:avLst/>
          </a:prstGeom>
        </p:spPr>
      </p:pic>
      <p:pic>
        <p:nvPicPr>
          <p:cNvPr id="13" name="Resim 12"/>
          <p:cNvPicPr>
            <a:picLocks noChangeAspect="1"/>
          </p:cNvPicPr>
          <p:nvPr/>
        </p:nvPicPr>
        <p:blipFill>
          <a:blip r:embed="rId6"/>
          <a:stretch>
            <a:fillRect/>
          </a:stretch>
        </p:blipFill>
        <p:spPr>
          <a:xfrm>
            <a:off x="803343" y="3071538"/>
            <a:ext cx="1724668" cy="1788487"/>
          </a:xfrm>
          <a:prstGeom prst="rect">
            <a:avLst/>
          </a:prstGeom>
        </p:spPr>
      </p:pic>
    </p:spTree>
    <p:extLst>
      <p:ext uri="{BB962C8B-B14F-4D97-AF65-F5344CB8AC3E}">
        <p14:creationId xmlns:p14="http://schemas.microsoft.com/office/powerpoint/2010/main" val="2540353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74834" y="2538655"/>
            <a:ext cx="6505004" cy="5997733"/>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pic>
        <p:nvPicPr>
          <p:cNvPr id="9" name="Resim 8"/>
          <p:cNvPicPr>
            <a:picLocks noChangeAspect="1"/>
          </p:cNvPicPr>
          <p:nvPr/>
        </p:nvPicPr>
        <p:blipFill>
          <a:blip r:embed="rId4"/>
          <a:stretch>
            <a:fillRect/>
          </a:stretch>
        </p:blipFill>
        <p:spPr>
          <a:xfrm>
            <a:off x="1189402" y="1232658"/>
            <a:ext cx="952550" cy="739178"/>
          </a:xfrm>
          <a:prstGeom prst="rect">
            <a:avLst/>
          </a:prstGeom>
        </p:spPr>
      </p:pic>
      <p:sp>
        <p:nvSpPr>
          <p:cNvPr id="12" name="Metin kutusu 11"/>
          <p:cNvSpPr txBox="1"/>
          <p:nvPr/>
        </p:nvSpPr>
        <p:spPr>
          <a:xfrm>
            <a:off x="2141952" y="3448096"/>
            <a:ext cx="6148087" cy="646331"/>
          </a:xfrm>
          <a:prstGeom prst="rect">
            <a:avLst/>
          </a:prstGeom>
          <a:noFill/>
        </p:spPr>
        <p:txBody>
          <a:bodyPr wrap="square" rtlCol="0">
            <a:spAutoFit/>
          </a:bodyPr>
          <a:lstStyle/>
          <a:p>
            <a:r>
              <a:rPr lang="tr-TR" sz="3600" b="1" dirty="0" smtClean="0"/>
              <a:t>TİME (ZAMAN):</a:t>
            </a:r>
            <a:endParaRPr lang="tr-TR" sz="3600" b="1" dirty="0"/>
          </a:p>
        </p:txBody>
      </p:sp>
      <p:sp>
        <p:nvSpPr>
          <p:cNvPr id="5" name="Metin kutusu 4"/>
          <p:cNvSpPr txBox="1"/>
          <p:nvPr/>
        </p:nvSpPr>
        <p:spPr>
          <a:xfrm>
            <a:off x="838443" y="4512664"/>
            <a:ext cx="6814687" cy="4662815"/>
          </a:xfrm>
          <a:prstGeom prst="rect">
            <a:avLst/>
          </a:prstGeom>
          <a:noFill/>
        </p:spPr>
        <p:txBody>
          <a:bodyPr wrap="square" rtlCol="0">
            <a:spAutoFit/>
          </a:bodyPr>
          <a:lstStyle/>
          <a:p>
            <a:r>
              <a:rPr lang="tr-TR" sz="3300" dirty="0"/>
              <a:t>Belirlediğiniz hedef için </a:t>
            </a:r>
            <a:r>
              <a:rPr lang="tr-TR" sz="3300" dirty="0" smtClean="0"/>
              <a:t>çalışmalarınızın </a:t>
            </a:r>
            <a:r>
              <a:rPr lang="tr-TR" sz="3300" dirty="0"/>
              <a:t>başlangıç ve bitiş zamanı olmalıdır. Eğer hedefinize gerçekçi bir başlangıç zamanı koymazsanız bu hedef için çalışmayı sürekli erteleyebilirsiniz. Aynı zamanda bitiş zamanınızı belirlemezseniz projenizi bitirmeyi de uzun süre boyunca erteleyebilirsiniz.</a:t>
            </a:r>
          </a:p>
        </p:txBody>
      </p:sp>
      <p:pic>
        <p:nvPicPr>
          <p:cNvPr id="3" name="Resim 2"/>
          <p:cNvPicPr>
            <a:picLocks noChangeAspect="1"/>
          </p:cNvPicPr>
          <p:nvPr/>
        </p:nvPicPr>
        <p:blipFill>
          <a:blip r:embed="rId5"/>
          <a:stretch>
            <a:fillRect/>
          </a:stretch>
        </p:blipFill>
        <p:spPr>
          <a:xfrm>
            <a:off x="13045598" y="8735200"/>
            <a:ext cx="1207115" cy="603557"/>
          </a:xfrm>
          <a:prstGeom prst="rect">
            <a:avLst/>
          </a:prstGeom>
        </p:spPr>
      </p:pic>
      <p:pic>
        <p:nvPicPr>
          <p:cNvPr id="14" name="Resim 13"/>
          <p:cNvPicPr>
            <a:picLocks noChangeAspect="1"/>
          </p:cNvPicPr>
          <p:nvPr/>
        </p:nvPicPr>
        <p:blipFill>
          <a:blip r:embed="rId6"/>
          <a:stretch>
            <a:fillRect/>
          </a:stretch>
        </p:blipFill>
        <p:spPr>
          <a:xfrm>
            <a:off x="795474" y="3062046"/>
            <a:ext cx="1740405" cy="1854799"/>
          </a:xfrm>
          <a:prstGeom prst="rect">
            <a:avLst/>
          </a:prstGeom>
        </p:spPr>
      </p:pic>
    </p:spTree>
    <p:extLst>
      <p:ext uri="{BB962C8B-B14F-4D97-AF65-F5344CB8AC3E}">
        <p14:creationId xmlns:p14="http://schemas.microsoft.com/office/powerpoint/2010/main" val="15422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0" y="1226200"/>
            <a:ext cx="7374834" cy="523220"/>
          </a:xfrm>
          <a:prstGeom prst="rect">
            <a:avLst/>
          </a:prstGeom>
          <a:noFill/>
        </p:spPr>
        <p:txBody>
          <a:bodyPr wrap="square" rtlCol="0">
            <a:spAutoFit/>
          </a:bodyPr>
          <a:lstStyle/>
          <a:p>
            <a:pPr algn="ctr"/>
            <a:r>
              <a:rPr lang="tr-TR" sz="2800" b="1" dirty="0" smtClean="0">
                <a:solidFill>
                  <a:schemeClr val="bg1"/>
                </a:solidFill>
              </a:rPr>
              <a:t>HEDEF BELİRLEME?</a:t>
            </a:r>
            <a:endParaRPr lang="tr-TR" sz="2800" b="1" dirty="0">
              <a:solidFill>
                <a:schemeClr val="bg1"/>
              </a:solidFill>
            </a:endParaRPr>
          </a:p>
        </p:txBody>
      </p:sp>
      <p:sp>
        <p:nvSpPr>
          <p:cNvPr id="12" name="Metin kutusu 11"/>
          <p:cNvSpPr txBox="1"/>
          <p:nvPr/>
        </p:nvSpPr>
        <p:spPr>
          <a:xfrm>
            <a:off x="2141952" y="3448096"/>
            <a:ext cx="6148087" cy="646331"/>
          </a:xfrm>
          <a:prstGeom prst="rect">
            <a:avLst/>
          </a:prstGeom>
          <a:noFill/>
        </p:spPr>
        <p:txBody>
          <a:bodyPr wrap="square" rtlCol="0">
            <a:spAutoFit/>
          </a:bodyPr>
          <a:lstStyle/>
          <a:p>
            <a:r>
              <a:rPr lang="tr-TR" sz="3600" b="1" dirty="0" smtClean="0"/>
              <a:t>HEDEFLERİNİZİ BELİRLERKEN;</a:t>
            </a:r>
            <a:endParaRPr lang="tr-TR" sz="3600" b="1" dirty="0"/>
          </a:p>
        </p:txBody>
      </p:sp>
      <p:sp>
        <p:nvSpPr>
          <p:cNvPr id="5" name="Metin kutusu 4"/>
          <p:cNvSpPr txBox="1"/>
          <p:nvPr/>
        </p:nvSpPr>
        <p:spPr>
          <a:xfrm>
            <a:off x="838443" y="4512664"/>
            <a:ext cx="6814687" cy="4154984"/>
          </a:xfrm>
          <a:prstGeom prst="rect">
            <a:avLst/>
          </a:prstGeom>
          <a:noFill/>
        </p:spPr>
        <p:txBody>
          <a:bodyPr wrap="square" rtlCol="0">
            <a:spAutoFit/>
          </a:bodyPr>
          <a:lstStyle/>
          <a:p>
            <a:r>
              <a:rPr lang="tr-TR" sz="3300" dirty="0" smtClean="0"/>
              <a:t>Sizlerin kendinize yöneltmeniz için sorulan soruları sorarak ve objektif cevap vererek ve SMART özellikleri göz önüne alarak belirlemeniz faydalı olacaktır. Unutmayın ki yolculuğa başlamadan önce yapacağınız her çalışma atacağınız her adım önemli ve gereklidir.</a:t>
            </a:r>
            <a:endParaRPr lang="tr-TR" sz="3300" dirty="0"/>
          </a:p>
        </p:txBody>
      </p:sp>
      <p:pic>
        <p:nvPicPr>
          <p:cNvPr id="4" name="Resim 3"/>
          <p:cNvPicPr>
            <a:picLocks noChangeAspect="1"/>
          </p:cNvPicPr>
          <p:nvPr/>
        </p:nvPicPr>
        <p:blipFill>
          <a:blip r:embed="rId3"/>
          <a:stretch>
            <a:fillRect/>
          </a:stretch>
        </p:blipFill>
        <p:spPr>
          <a:xfrm>
            <a:off x="12907002" y="8537392"/>
            <a:ext cx="1359191" cy="689444"/>
          </a:xfrm>
          <a:prstGeom prst="rect">
            <a:avLst/>
          </a:prstGeom>
        </p:spPr>
      </p:pic>
      <p:pic>
        <p:nvPicPr>
          <p:cNvPr id="10" name="Resim 9"/>
          <p:cNvPicPr>
            <a:picLocks noChangeAspect="1"/>
          </p:cNvPicPr>
          <p:nvPr/>
        </p:nvPicPr>
        <p:blipFill>
          <a:blip r:embed="rId4"/>
          <a:stretch>
            <a:fillRect/>
          </a:stretch>
        </p:blipFill>
        <p:spPr>
          <a:xfrm>
            <a:off x="8313614" y="2076990"/>
            <a:ext cx="5272983" cy="6398886"/>
          </a:xfrm>
          <a:prstGeom prst="rect">
            <a:avLst/>
          </a:prstGeom>
        </p:spPr>
      </p:pic>
      <p:pic>
        <p:nvPicPr>
          <p:cNvPr id="13" name="Resim 12"/>
          <p:cNvPicPr>
            <a:picLocks noChangeAspect="1"/>
          </p:cNvPicPr>
          <p:nvPr/>
        </p:nvPicPr>
        <p:blipFill>
          <a:blip r:embed="rId5"/>
          <a:stretch>
            <a:fillRect/>
          </a:stretch>
        </p:blipFill>
        <p:spPr>
          <a:xfrm>
            <a:off x="1165827" y="3472903"/>
            <a:ext cx="952550" cy="739178"/>
          </a:xfrm>
          <a:prstGeom prst="rect">
            <a:avLst/>
          </a:prstGeom>
        </p:spPr>
      </p:pic>
    </p:spTree>
    <p:extLst>
      <p:ext uri="{BB962C8B-B14F-4D97-AF65-F5344CB8AC3E}">
        <p14:creationId xmlns:p14="http://schemas.microsoft.com/office/powerpoint/2010/main" val="330425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7201" y="337931"/>
            <a:ext cx="14113564" cy="9283148"/>
          </a:xfrm>
          <a:prstGeom prst="rect">
            <a:avLst/>
          </a:prstGeom>
        </p:spPr>
      </p:pic>
      <p:pic>
        <p:nvPicPr>
          <p:cNvPr id="5" name="Resim 4"/>
          <p:cNvPicPr>
            <a:picLocks noChangeAspect="1"/>
          </p:cNvPicPr>
          <p:nvPr/>
        </p:nvPicPr>
        <p:blipFill>
          <a:blip r:embed="rId3"/>
          <a:stretch>
            <a:fillRect/>
          </a:stretch>
        </p:blipFill>
        <p:spPr>
          <a:xfrm>
            <a:off x="3243311" y="978681"/>
            <a:ext cx="10532533" cy="8489244"/>
          </a:xfrm>
          <a:prstGeom prst="rect">
            <a:avLst/>
          </a:prstGeom>
        </p:spPr>
      </p:pic>
      <p:sp>
        <p:nvSpPr>
          <p:cNvPr id="6" name="Dikdörtgen 5"/>
          <p:cNvSpPr/>
          <p:nvPr/>
        </p:nvSpPr>
        <p:spPr>
          <a:xfrm>
            <a:off x="3425433" y="1351688"/>
            <a:ext cx="2943050" cy="461665"/>
          </a:xfrm>
          <a:prstGeom prst="rect">
            <a:avLst/>
          </a:prstGeom>
          <a:noFill/>
        </p:spPr>
        <p:txBody>
          <a:bodyPr wrap="none" lIns="91440" tIns="45720" rIns="91440" bIns="45720">
            <a:spAutoFit/>
          </a:bodyPr>
          <a:lstStyle/>
          <a:p>
            <a:pPr algn="ctr"/>
            <a:r>
              <a:rPr lang="tr-TR" sz="2400" b="1" spc="50" dirty="0" smtClean="0">
                <a:ln w="0"/>
                <a:solidFill>
                  <a:schemeClr val="bg2"/>
                </a:solidFill>
                <a:effectLst>
                  <a:innerShdw blurRad="63500" dist="50800" dir="13500000">
                    <a:srgbClr val="000000">
                      <a:alpha val="50000"/>
                    </a:srgbClr>
                  </a:innerShdw>
                </a:effectLst>
              </a:rPr>
              <a:t>MOTİVASYON HEDEF</a:t>
            </a:r>
            <a:endParaRPr lang="tr-TR" sz="2400" b="1" spc="50" dirty="0">
              <a:ln w="0"/>
              <a:solidFill>
                <a:schemeClr val="bg2"/>
              </a:solidFill>
              <a:effectLst>
                <a:innerShdw blurRad="63500" dist="50800" dir="13500000">
                  <a:srgbClr val="000000">
                    <a:alpha val="50000"/>
                  </a:srgbClr>
                </a:innerShdw>
              </a:effectLst>
            </a:endParaRPr>
          </a:p>
        </p:txBody>
      </p:sp>
      <p:sp>
        <p:nvSpPr>
          <p:cNvPr id="7" name="Metin kutusu 6"/>
          <p:cNvSpPr txBox="1"/>
          <p:nvPr/>
        </p:nvSpPr>
        <p:spPr>
          <a:xfrm rot="3071715">
            <a:off x="9386538" y="5381955"/>
            <a:ext cx="4318048" cy="707886"/>
          </a:xfrm>
          <a:prstGeom prst="rect">
            <a:avLst/>
          </a:prstGeom>
          <a:noFill/>
        </p:spPr>
        <p:txBody>
          <a:bodyPr wrap="square" rtlCol="0">
            <a:spAutoFit/>
          </a:bodyPr>
          <a:lstStyle/>
          <a:p>
            <a:r>
              <a:rPr lang="tr-TR" sz="4000" b="1" dirty="0" smtClean="0"/>
              <a:t>DİNLEDİĞİNİZ İÇİN</a:t>
            </a:r>
            <a:endParaRPr lang="tr-TR" sz="4000" b="1" dirty="0"/>
          </a:p>
        </p:txBody>
      </p:sp>
      <p:sp>
        <p:nvSpPr>
          <p:cNvPr id="8" name="Metin kutusu 7"/>
          <p:cNvSpPr txBox="1"/>
          <p:nvPr/>
        </p:nvSpPr>
        <p:spPr>
          <a:xfrm rot="4551050">
            <a:off x="7459549" y="6338511"/>
            <a:ext cx="4318048" cy="707886"/>
          </a:xfrm>
          <a:prstGeom prst="rect">
            <a:avLst/>
          </a:prstGeom>
          <a:noFill/>
        </p:spPr>
        <p:txBody>
          <a:bodyPr wrap="square" rtlCol="0">
            <a:spAutoFit/>
          </a:bodyPr>
          <a:lstStyle/>
          <a:p>
            <a:r>
              <a:rPr lang="tr-TR" sz="4000" b="1" dirty="0" smtClean="0"/>
              <a:t>TEŞEKKÜR EDERİM.</a:t>
            </a:r>
            <a:endParaRPr lang="tr-TR" sz="4000" b="1" dirty="0"/>
          </a:p>
        </p:txBody>
      </p:sp>
    </p:spTree>
    <p:extLst>
      <p:ext uri="{BB962C8B-B14F-4D97-AF65-F5344CB8AC3E}">
        <p14:creationId xmlns:p14="http://schemas.microsoft.com/office/powerpoint/2010/main" val="364195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5" name="Metin kutusu 4"/>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14" name="Metin kutusu 13"/>
          <p:cNvSpPr txBox="1"/>
          <p:nvPr/>
        </p:nvSpPr>
        <p:spPr>
          <a:xfrm>
            <a:off x="1605243" y="3409873"/>
            <a:ext cx="4929810" cy="523220"/>
          </a:xfrm>
          <a:prstGeom prst="rect">
            <a:avLst/>
          </a:prstGeom>
          <a:noFill/>
        </p:spPr>
        <p:txBody>
          <a:bodyPr wrap="square" rtlCol="0">
            <a:spAutoFit/>
          </a:bodyPr>
          <a:lstStyle/>
          <a:p>
            <a:pPr fontAlgn="base"/>
            <a:r>
              <a:rPr lang="tr-TR" sz="2800" b="1" dirty="0" smtClean="0">
                <a:latin typeface="Calibri (Gövde)"/>
              </a:rPr>
              <a:t>OLUMLU ORTAM YARATIN</a:t>
            </a:r>
            <a:endParaRPr lang="tr-TR" sz="2800" b="1" u="sng" dirty="0" smtClean="0">
              <a:latin typeface="Calibri (Gövde)"/>
            </a:endParaRPr>
          </a:p>
        </p:txBody>
      </p:sp>
      <p:sp>
        <p:nvSpPr>
          <p:cNvPr id="4" name="Metin kutusu 3"/>
          <p:cNvSpPr txBox="1"/>
          <p:nvPr/>
        </p:nvSpPr>
        <p:spPr>
          <a:xfrm>
            <a:off x="1716516" y="4075043"/>
            <a:ext cx="7705779" cy="4524315"/>
          </a:xfrm>
          <a:prstGeom prst="rect">
            <a:avLst/>
          </a:prstGeom>
          <a:noFill/>
        </p:spPr>
        <p:txBody>
          <a:bodyPr wrap="square" rtlCol="0">
            <a:spAutoFit/>
          </a:bodyPr>
          <a:lstStyle/>
          <a:p>
            <a:r>
              <a:rPr lang="tr-TR" sz="3200" dirty="0" smtClean="0">
                <a:latin typeface="Calibri (Gövde)"/>
              </a:rPr>
              <a:t>Çalışmaların ilerlemesi, doğru sonuçlara ulaşmak için çaba sarf etmesi ve pozitif düşünmeleri gerekmektedir. Motivasyon kaybı yaşamak istemeyen bireylerin, çalışma ve gündelik hayatlarında olumlu ortamlar yaratması daha sağlıklı olacaktır. Negatif düşünceler sizleri bir adım geriye götürecektir. Bunu asla ve asla unutmayınız…</a:t>
            </a:r>
            <a:endParaRPr lang="tr-TR" sz="3200" b="1" u="sng" dirty="0">
              <a:latin typeface="Calibri (Gövde)"/>
            </a:endParaRPr>
          </a:p>
        </p:txBody>
      </p:sp>
      <p:pic>
        <p:nvPicPr>
          <p:cNvPr id="8" name="Resim 7"/>
          <p:cNvPicPr>
            <a:picLocks noChangeAspect="1"/>
          </p:cNvPicPr>
          <p:nvPr/>
        </p:nvPicPr>
        <p:blipFill>
          <a:blip r:embed="rId3"/>
          <a:stretch>
            <a:fillRect/>
          </a:stretch>
        </p:blipFill>
        <p:spPr>
          <a:xfrm>
            <a:off x="9876396" y="582420"/>
            <a:ext cx="4276926" cy="8412987"/>
          </a:xfrm>
          <a:prstGeom prst="rect">
            <a:avLst/>
          </a:prstGeom>
        </p:spPr>
      </p:pic>
      <p:pic>
        <p:nvPicPr>
          <p:cNvPr id="9" name="Resim 8"/>
          <p:cNvPicPr>
            <a:picLocks noChangeAspect="1"/>
          </p:cNvPicPr>
          <p:nvPr/>
        </p:nvPicPr>
        <p:blipFill>
          <a:blip r:embed="rId4"/>
          <a:stretch>
            <a:fillRect/>
          </a:stretch>
        </p:blipFill>
        <p:spPr>
          <a:xfrm>
            <a:off x="13583276" y="8599358"/>
            <a:ext cx="767644" cy="767644"/>
          </a:xfrm>
          <a:prstGeom prst="rect">
            <a:avLst/>
          </a:prstGeom>
        </p:spPr>
      </p:pic>
      <p:pic>
        <p:nvPicPr>
          <p:cNvPr id="11" name="Resim 10"/>
          <p:cNvPicPr>
            <a:picLocks noChangeAspect="1"/>
          </p:cNvPicPr>
          <p:nvPr/>
        </p:nvPicPr>
        <p:blipFill>
          <a:blip r:embed="rId5"/>
          <a:stretch>
            <a:fillRect/>
          </a:stretch>
        </p:blipFill>
        <p:spPr>
          <a:xfrm>
            <a:off x="636104" y="3236410"/>
            <a:ext cx="1080413" cy="838400"/>
          </a:xfrm>
          <a:prstGeom prst="rect">
            <a:avLst/>
          </a:prstGeom>
        </p:spPr>
      </p:pic>
    </p:spTree>
    <p:extLst>
      <p:ext uri="{BB962C8B-B14F-4D97-AF65-F5344CB8AC3E}">
        <p14:creationId xmlns:p14="http://schemas.microsoft.com/office/powerpoint/2010/main" val="336747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9" name="Resim 8"/>
          <p:cNvPicPr>
            <a:picLocks noChangeAspect="1"/>
          </p:cNvPicPr>
          <p:nvPr/>
        </p:nvPicPr>
        <p:blipFill>
          <a:blip r:embed="rId3"/>
          <a:stretch>
            <a:fillRect/>
          </a:stretch>
        </p:blipFill>
        <p:spPr>
          <a:xfrm>
            <a:off x="6317479" y="3572999"/>
            <a:ext cx="7789951" cy="6052899"/>
          </a:xfrm>
          <a:prstGeom prst="rect">
            <a:avLst/>
          </a:prstGeom>
        </p:spPr>
      </p:pic>
      <p:pic>
        <p:nvPicPr>
          <p:cNvPr id="11" name="Resim 10"/>
          <p:cNvPicPr>
            <a:picLocks noChangeAspect="1"/>
          </p:cNvPicPr>
          <p:nvPr/>
        </p:nvPicPr>
        <p:blipFill>
          <a:blip r:embed="rId4"/>
          <a:stretch>
            <a:fillRect/>
          </a:stretch>
        </p:blipFill>
        <p:spPr>
          <a:xfrm>
            <a:off x="636104" y="3236410"/>
            <a:ext cx="1080413" cy="838400"/>
          </a:xfrm>
          <a:prstGeom prst="rect">
            <a:avLst/>
          </a:prstGeom>
        </p:spPr>
      </p:pic>
      <p:sp>
        <p:nvSpPr>
          <p:cNvPr id="10" name="Metin kutusu 9"/>
          <p:cNvSpPr txBox="1"/>
          <p:nvPr/>
        </p:nvSpPr>
        <p:spPr>
          <a:xfrm>
            <a:off x="1716517" y="3332444"/>
            <a:ext cx="7474225" cy="584775"/>
          </a:xfrm>
          <a:prstGeom prst="rect">
            <a:avLst/>
          </a:prstGeom>
          <a:noFill/>
        </p:spPr>
        <p:txBody>
          <a:bodyPr wrap="square" rtlCol="0">
            <a:spAutoFit/>
          </a:bodyPr>
          <a:lstStyle/>
          <a:p>
            <a:r>
              <a:rPr lang="tr-TR" sz="3200" b="1" dirty="0" smtClean="0"/>
              <a:t>KÜÇÜK KAZANÇLARINIZI KUTLAYIN</a:t>
            </a:r>
            <a:endParaRPr lang="tr-TR" sz="3200" b="1" dirty="0"/>
          </a:p>
        </p:txBody>
      </p:sp>
      <p:sp>
        <p:nvSpPr>
          <p:cNvPr id="12" name="Metin kutusu 11"/>
          <p:cNvSpPr txBox="1"/>
          <p:nvPr/>
        </p:nvSpPr>
        <p:spPr>
          <a:xfrm>
            <a:off x="838443" y="4253948"/>
            <a:ext cx="6317731" cy="4524315"/>
          </a:xfrm>
          <a:prstGeom prst="rect">
            <a:avLst/>
          </a:prstGeom>
          <a:noFill/>
        </p:spPr>
        <p:txBody>
          <a:bodyPr wrap="square" rtlCol="0">
            <a:spAutoFit/>
          </a:bodyPr>
          <a:lstStyle/>
          <a:p>
            <a:r>
              <a:rPr lang="tr-TR" sz="3200" dirty="0" smtClean="0"/>
              <a:t>Yaptığınız çalışmalar sonrası hedeflediğiniz çalışmalara ulaştığınız zamanlarda kendinize ödül veriniz. Bu ödüller çok sevdiğiniz ve çalışma sürecinde eksik bıraktığınız şeyler olabilir. Ödüllendirmeleri sık sık değil değişik periyotlarla yapmanız motivasyonunuzu artırmaya daha fazla yararlı olacaktır. </a:t>
            </a:r>
            <a:endParaRPr lang="tr-TR" sz="3200" dirty="0"/>
          </a:p>
        </p:txBody>
      </p:sp>
      <p:pic>
        <p:nvPicPr>
          <p:cNvPr id="13" name="Resim 12"/>
          <p:cNvPicPr>
            <a:picLocks noChangeAspect="1"/>
          </p:cNvPicPr>
          <p:nvPr/>
        </p:nvPicPr>
        <p:blipFill>
          <a:blip r:embed="rId5"/>
          <a:stretch>
            <a:fillRect/>
          </a:stretch>
        </p:blipFill>
        <p:spPr>
          <a:xfrm>
            <a:off x="13723608" y="8778263"/>
            <a:ext cx="767644" cy="767644"/>
          </a:xfrm>
          <a:prstGeom prst="rect">
            <a:avLst/>
          </a:prstGeom>
        </p:spPr>
      </p:pic>
    </p:spTree>
    <p:extLst>
      <p:ext uri="{BB962C8B-B14F-4D97-AF65-F5344CB8AC3E}">
        <p14:creationId xmlns:p14="http://schemas.microsoft.com/office/powerpoint/2010/main" val="960614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669270" y="2156502"/>
            <a:ext cx="5896027" cy="7445790"/>
          </a:xfrm>
          <a:prstGeom prst="rect">
            <a:avLst/>
          </a:prstGeom>
        </p:spPr>
      </p:pic>
      <p:pic>
        <p:nvPicPr>
          <p:cNvPr id="6" name="Resim 5"/>
          <p:cNvPicPr>
            <a:picLocks noChangeAspect="1"/>
          </p:cNvPicPr>
          <p:nvPr/>
        </p:nvPicPr>
        <p:blipFill>
          <a:blip r:embed="rId3"/>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4"/>
          <a:stretch>
            <a:fillRect/>
          </a:stretch>
        </p:blipFill>
        <p:spPr>
          <a:xfrm>
            <a:off x="636104" y="3236410"/>
            <a:ext cx="1080413" cy="838400"/>
          </a:xfrm>
          <a:prstGeom prst="rect">
            <a:avLst/>
          </a:prstGeom>
        </p:spPr>
      </p:pic>
      <p:sp>
        <p:nvSpPr>
          <p:cNvPr id="10" name="Metin kutusu 9"/>
          <p:cNvSpPr txBox="1"/>
          <p:nvPr/>
        </p:nvSpPr>
        <p:spPr>
          <a:xfrm>
            <a:off x="1716517" y="3332444"/>
            <a:ext cx="7474225" cy="584775"/>
          </a:xfrm>
          <a:prstGeom prst="rect">
            <a:avLst/>
          </a:prstGeom>
          <a:noFill/>
        </p:spPr>
        <p:txBody>
          <a:bodyPr wrap="square" rtlCol="0">
            <a:spAutoFit/>
          </a:bodyPr>
          <a:lstStyle/>
          <a:p>
            <a:r>
              <a:rPr lang="tr-TR" sz="3200" b="1" dirty="0" smtClean="0"/>
              <a:t>ÖĞRENDİKLERİNİZİ SEÇEBİLİRSİNİZ</a:t>
            </a:r>
            <a:endParaRPr lang="tr-TR" sz="3200" b="1" dirty="0"/>
          </a:p>
        </p:txBody>
      </p:sp>
      <p:sp>
        <p:nvSpPr>
          <p:cNvPr id="12" name="Metin kutusu 11"/>
          <p:cNvSpPr txBox="1"/>
          <p:nvPr/>
        </p:nvSpPr>
        <p:spPr>
          <a:xfrm>
            <a:off x="838443" y="4253948"/>
            <a:ext cx="6317731" cy="5016758"/>
          </a:xfrm>
          <a:prstGeom prst="rect">
            <a:avLst/>
          </a:prstGeom>
          <a:noFill/>
        </p:spPr>
        <p:txBody>
          <a:bodyPr wrap="square" rtlCol="0">
            <a:spAutoFit/>
          </a:bodyPr>
          <a:lstStyle/>
          <a:p>
            <a:r>
              <a:rPr lang="tr-TR" sz="3200" dirty="0" smtClean="0"/>
              <a:t>Öğreneceğiniz dersi ve konuyu belirleyebilirsiniz. Kendi belirlediğiniz ders ve seçim motivasyonunuzu artıracak ve çalışma azminizi güçlendirecektir. Hangi gün, hangi saatte, hangi dersleri çalışmaya kendin karar verirsen senin için daha sağlıklı olacaktır. Planın doğrultusunda seçimlerini yapmanı tavsiye ederiz. </a:t>
            </a:r>
            <a:endParaRPr lang="tr-TR" sz="3200" dirty="0"/>
          </a:p>
        </p:txBody>
      </p:sp>
      <p:pic>
        <p:nvPicPr>
          <p:cNvPr id="4" name="Resim 3"/>
          <p:cNvPicPr>
            <a:picLocks noChangeAspect="1"/>
          </p:cNvPicPr>
          <p:nvPr/>
        </p:nvPicPr>
        <p:blipFill>
          <a:blip r:embed="rId5"/>
          <a:stretch>
            <a:fillRect/>
          </a:stretch>
        </p:blipFill>
        <p:spPr>
          <a:xfrm>
            <a:off x="13543632" y="8778263"/>
            <a:ext cx="767644" cy="767644"/>
          </a:xfrm>
          <a:prstGeom prst="rect">
            <a:avLst/>
          </a:prstGeom>
        </p:spPr>
      </p:pic>
    </p:spTree>
    <p:extLst>
      <p:ext uri="{BB962C8B-B14F-4D97-AF65-F5344CB8AC3E}">
        <p14:creationId xmlns:p14="http://schemas.microsoft.com/office/powerpoint/2010/main" val="246164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332444"/>
            <a:ext cx="7474225" cy="584775"/>
          </a:xfrm>
          <a:prstGeom prst="rect">
            <a:avLst/>
          </a:prstGeom>
          <a:noFill/>
        </p:spPr>
        <p:txBody>
          <a:bodyPr wrap="square" rtlCol="0">
            <a:spAutoFit/>
          </a:bodyPr>
          <a:lstStyle/>
          <a:p>
            <a:r>
              <a:rPr lang="tr-TR" sz="3200" b="1" dirty="0" smtClean="0"/>
              <a:t>SONUCUNU KONTROL EDİN.</a:t>
            </a:r>
            <a:endParaRPr lang="tr-TR" sz="3200" b="1" dirty="0"/>
          </a:p>
        </p:txBody>
      </p:sp>
      <p:sp>
        <p:nvSpPr>
          <p:cNvPr id="12" name="Metin kutusu 11"/>
          <p:cNvSpPr txBox="1"/>
          <p:nvPr/>
        </p:nvSpPr>
        <p:spPr>
          <a:xfrm>
            <a:off x="838443" y="4253948"/>
            <a:ext cx="6317731" cy="5016758"/>
          </a:xfrm>
          <a:prstGeom prst="rect">
            <a:avLst/>
          </a:prstGeom>
          <a:noFill/>
        </p:spPr>
        <p:txBody>
          <a:bodyPr wrap="square" rtlCol="0">
            <a:spAutoFit/>
          </a:bodyPr>
          <a:lstStyle/>
          <a:p>
            <a:r>
              <a:rPr lang="tr-TR" sz="3200" dirty="0" smtClean="0"/>
              <a:t>Yaptığınız çalışmaları, çözdüğünüz testlerin, hedefinize ulaşıp ulaşamadığınızın sonuçlarını muhakkak ama muhakkak kontrol edin. Kontrolleriniz sonrası eksik kaldığınız kısımları tamamlamak için yeniden hedeflerinizi koyun ve sizlerin hedeflerinizden uzaklaştıran engellerinizi aşmak için  yeniden çalışmalarınızı yürütün…</a:t>
            </a:r>
            <a:endParaRPr lang="tr-TR" sz="3200" dirty="0"/>
          </a:p>
        </p:txBody>
      </p:sp>
      <p:pic>
        <p:nvPicPr>
          <p:cNvPr id="2" name="Resim 1"/>
          <p:cNvPicPr>
            <a:picLocks noChangeAspect="1"/>
          </p:cNvPicPr>
          <p:nvPr/>
        </p:nvPicPr>
        <p:blipFill>
          <a:blip r:embed="rId4"/>
          <a:stretch>
            <a:fillRect/>
          </a:stretch>
        </p:blipFill>
        <p:spPr>
          <a:xfrm>
            <a:off x="8057680" y="3332444"/>
            <a:ext cx="6214909" cy="6227464"/>
          </a:xfrm>
          <a:prstGeom prst="rect">
            <a:avLst/>
          </a:prstGeom>
        </p:spPr>
      </p:pic>
      <p:pic>
        <p:nvPicPr>
          <p:cNvPr id="5" name="Resim 4"/>
          <p:cNvPicPr>
            <a:picLocks noChangeAspect="1"/>
          </p:cNvPicPr>
          <p:nvPr/>
        </p:nvPicPr>
        <p:blipFill>
          <a:blip r:embed="rId5"/>
          <a:stretch>
            <a:fillRect/>
          </a:stretch>
        </p:blipFill>
        <p:spPr>
          <a:xfrm>
            <a:off x="13685247" y="8693252"/>
            <a:ext cx="767644" cy="756356"/>
          </a:xfrm>
          <a:prstGeom prst="rect">
            <a:avLst/>
          </a:prstGeom>
        </p:spPr>
      </p:pic>
    </p:spTree>
    <p:extLst>
      <p:ext uri="{BB962C8B-B14F-4D97-AF65-F5344CB8AC3E}">
        <p14:creationId xmlns:p14="http://schemas.microsoft.com/office/powerpoint/2010/main" val="354771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38443" y="898629"/>
            <a:ext cx="7810949" cy="1745180"/>
          </a:xfrm>
          <a:prstGeom prst="rect">
            <a:avLst/>
          </a:prstGeom>
        </p:spPr>
      </p:pic>
      <p:sp>
        <p:nvSpPr>
          <p:cNvPr id="7" name="Metin kutusu 6"/>
          <p:cNvSpPr txBox="1"/>
          <p:nvPr/>
        </p:nvSpPr>
        <p:spPr>
          <a:xfrm>
            <a:off x="2067340" y="2076990"/>
            <a:ext cx="8030818" cy="461665"/>
          </a:xfrm>
          <a:prstGeom prst="rect">
            <a:avLst/>
          </a:prstGeom>
          <a:noFill/>
        </p:spPr>
        <p:txBody>
          <a:bodyPr wrap="square" rtlCol="0">
            <a:spAutoFit/>
          </a:bodyPr>
          <a:lstStyle/>
          <a:p>
            <a:r>
              <a:rPr lang="tr-TR" sz="2400" b="1" dirty="0" smtClean="0"/>
              <a:t>MOTİVASYON VE HEDEF BELİRLEME 2021</a:t>
            </a:r>
            <a:endParaRPr lang="tr-TR" sz="2400" b="1" dirty="0"/>
          </a:p>
        </p:txBody>
      </p:sp>
      <p:sp>
        <p:nvSpPr>
          <p:cNvPr id="8" name="Metin kutusu 7"/>
          <p:cNvSpPr txBox="1"/>
          <p:nvPr/>
        </p:nvSpPr>
        <p:spPr>
          <a:xfrm>
            <a:off x="59634" y="1090209"/>
            <a:ext cx="7374834" cy="954107"/>
          </a:xfrm>
          <a:prstGeom prst="rect">
            <a:avLst/>
          </a:prstGeom>
          <a:noFill/>
        </p:spPr>
        <p:txBody>
          <a:bodyPr wrap="square" rtlCol="0">
            <a:spAutoFit/>
          </a:bodyPr>
          <a:lstStyle/>
          <a:p>
            <a:pPr algn="ctr"/>
            <a:r>
              <a:rPr lang="tr-TR" sz="2800" b="1" dirty="0" smtClean="0">
                <a:solidFill>
                  <a:schemeClr val="bg1"/>
                </a:solidFill>
              </a:rPr>
              <a:t>MOTİVASYON ATIRAN </a:t>
            </a:r>
          </a:p>
          <a:p>
            <a:pPr algn="ctr"/>
            <a:r>
              <a:rPr lang="tr-TR" sz="2800" b="1" dirty="0" smtClean="0">
                <a:solidFill>
                  <a:schemeClr val="bg1"/>
                </a:solidFill>
              </a:rPr>
              <a:t>DURUMLAR?</a:t>
            </a:r>
            <a:endParaRPr lang="tr-TR" sz="2800" b="1" dirty="0">
              <a:solidFill>
                <a:schemeClr val="bg1"/>
              </a:solidFill>
            </a:endParaRPr>
          </a:p>
        </p:txBody>
      </p:sp>
      <p:pic>
        <p:nvPicPr>
          <p:cNvPr id="11" name="Resim 10"/>
          <p:cNvPicPr>
            <a:picLocks noChangeAspect="1"/>
          </p:cNvPicPr>
          <p:nvPr/>
        </p:nvPicPr>
        <p:blipFill>
          <a:blip r:embed="rId3"/>
          <a:stretch>
            <a:fillRect/>
          </a:stretch>
        </p:blipFill>
        <p:spPr>
          <a:xfrm>
            <a:off x="636104" y="3236410"/>
            <a:ext cx="1080413" cy="838400"/>
          </a:xfrm>
          <a:prstGeom prst="rect">
            <a:avLst/>
          </a:prstGeom>
        </p:spPr>
      </p:pic>
      <p:sp>
        <p:nvSpPr>
          <p:cNvPr id="10" name="Metin kutusu 9"/>
          <p:cNvSpPr txBox="1"/>
          <p:nvPr/>
        </p:nvSpPr>
        <p:spPr>
          <a:xfrm>
            <a:off x="1716517" y="3332444"/>
            <a:ext cx="7474225" cy="461665"/>
          </a:xfrm>
          <a:prstGeom prst="rect">
            <a:avLst/>
          </a:prstGeom>
          <a:noFill/>
        </p:spPr>
        <p:txBody>
          <a:bodyPr wrap="square" rtlCol="0">
            <a:spAutoFit/>
          </a:bodyPr>
          <a:lstStyle/>
          <a:p>
            <a:r>
              <a:rPr lang="tr-TR" sz="2400" b="1" dirty="0" smtClean="0">
                <a:latin typeface="Calibri (Gövde)"/>
              </a:rPr>
              <a:t>ÇALIŞMADA NEDENLERİNİZİ OLUŞTURUN.</a:t>
            </a:r>
            <a:endParaRPr lang="tr-TR" sz="2400" b="1" dirty="0">
              <a:latin typeface="Calibri (Gövde)"/>
            </a:endParaRPr>
          </a:p>
        </p:txBody>
      </p:sp>
      <p:sp>
        <p:nvSpPr>
          <p:cNvPr id="12" name="Metin kutusu 11"/>
          <p:cNvSpPr txBox="1"/>
          <p:nvPr/>
        </p:nvSpPr>
        <p:spPr>
          <a:xfrm>
            <a:off x="838443" y="4253948"/>
            <a:ext cx="6317731" cy="5016758"/>
          </a:xfrm>
          <a:prstGeom prst="rect">
            <a:avLst/>
          </a:prstGeom>
          <a:noFill/>
        </p:spPr>
        <p:txBody>
          <a:bodyPr wrap="square" rtlCol="0">
            <a:spAutoFit/>
          </a:bodyPr>
          <a:lstStyle/>
          <a:p>
            <a:r>
              <a:rPr lang="tr-TR" sz="3200" dirty="0" smtClean="0"/>
              <a:t>Ders çalışmanız için değil sadece, hayatınızda ki diğer çalışmalar içinde nedenler oluşturun. İnsanlar nedensiz çalıştıkları zaman, çalışma azimlerini kaybedebilirler. Bu çalışma azimlerini kaybetmemek adına çalışmaya başlamadan önce </a:t>
            </a:r>
            <a:r>
              <a:rPr lang="tr-TR" sz="3200" b="1" dirty="0" smtClean="0"/>
              <a:t>Neden çalışmalıyım?</a:t>
            </a:r>
            <a:r>
              <a:rPr lang="tr-TR" sz="3200" dirty="0" smtClean="0"/>
              <a:t> Sorusunu muhakkak kendisine sormalı ve cevap alarak çalışmaya başlamalıdır.</a:t>
            </a:r>
            <a:endParaRPr lang="tr-TR" sz="3200" dirty="0"/>
          </a:p>
        </p:txBody>
      </p:sp>
      <p:pic>
        <p:nvPicPr>
          <p:cNvPr id="3" name="Resim 2"/>
          <p:cNvPicPr>
            <a:picLocks noChangeAspect="1"/>
          </p:cNvPicPr>
          <p:nvPr/>
        </p:nvPicPr>
        <p:blipFill>
          <a:blip r:embed="rId4"/>
          <a:stretch>
            <a:fillRect/>
          </a:stretch>
        </p:blipFill>
        <p:spPr>
          <a:xfrm>
            <a:off x="8236587" y="2998840"/>
            <a:ext cx="6235613" cy="6271866"/>
          </a:xfrm>
          <a:prstGeom prst="rect">
            <a:avLst/>
          </a:prstGeom>
        </p:spPr>
      </p:pic>
      <p:pic>
        <p:nvPicPr>
          <p:cNvPr id="4" name="Resim 3"/>
          <p:cNvPicPr>
            <a:picLocks noChangeAspect="1"/>
          </p:cNvPicPr>
          <p:nvPr/>
        </p:nvPicPr>
        <p:blipFill>
          <a:blip r:embed="rId5"/>
          <a:stretch>
            <a:fillRect/>
          </a:stretch>
        </p:blipFill>
        <p:spPr>
          <a:xfrm>
            <a:off x="13676244" y="8691158"/>
            <a:ext cx="767644" cy="756356"/>
          </a:xfrm>
          <a:prstGeom prst="rect">
            <a:avLst/>
          </a:prstGeom>
        </p:spPr>
      </p:pic>
    </p:spTree>
    <p:extLst>
      <p:ext uri="{BB962C8B-B14F-4D97-AF65-F5344CB8AC3E}">
        <p14:creationId xmlns:p14="http://schemas.microsoft.com/office/powerpoint/2010/main" val="340206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2054</Words>
  <Application>Microsoft Office PowerPoint</Application>
  <PresentationFormat>Özel</PresentationFormat>
  <Paragraphs>247</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Calibri</vt:lpstr>
      <vt:lpstr>Calibri (Gövde)</vt:lpstr>
      <vt:lpstr>Calibri Light</vt:lpstr>
      <vt:lpstr>Calibri(Gövde)</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NET</cp:lastModifiedBy>
  <cp:revision>76</cp:revision>
  <dcterms:created xsi:type="dcterms:W3CDTF">2020-12-05T10:19:56Z</dcterms:created>
  <dcterms:modified xsi:type="dcterms:W3CDTF">2021-04-06T01:39:09Z</dcterms:modified>
</cp:coreProperties>
</file>